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6" r:id="rId3"/>
    <p:sldId id="259" r:id="rId4"/>
    <p:sldId id="293" r:id="rId5"/>
    <p:sldId id="294" r:id="rId6"/>
    <p:sldId id="295" r:id="rId7"/>
    <p:sldId id="311" r:id="rId8"/>
    <p:sldId id="312" r:id="rId9"/>
    <p:sldId id="313" r:id="rId10"/>
    <p:sldId id="314" r:id="rId11"/>
    <p:sldId id="315" r:id="rId12"/>
    <p:sldId id="296" r:id="rId13"/>
    <p:sldId id="297" r:id="rId14"/>
    <p:sldId id="298" r:id="rId15"/>
    <p:sldId id="317" r:id="rId16"/>
    <p:sldId id="325" r:id="rId17"/>
    <p:sldId id="300" r:id="rId18"/>
    <p:sldId id="301" r:id="rId19"/>
    <p:sldId id="270" r:id="rId20"/>
    <p:sldId id="277" r:id="rId21"/>
    <p:sldId id="278" r:id="rId22"/>
    <p:sldId id="279" r:id="rId23"/>
    <p:sldId id="316" r:id="rId24"/>
    <p:sldId id="284" r:id="rId25"/>
    <p:sldId id="282" r:id="rId26"/>
    <p:sldId id="320" r:id="rId27"/>
    <p:sldId id="283" r:id="rId28"/>
    <p:sldId id="318" r:id="rId29"/>
    <p:sldId id="324" r:id="rId30"/>
    <p:sldId id="319" r:id="rId31"/>
    <p:sldId id="321" r:id="rId32"/>
    <p:sldId id="322" r:id="rId33"/>
    <p:sldId id="323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327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0F655-509A-4D2A-89E5-144454222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2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09F0-C92E-4B6F-A0AE-D4F05856EE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D2BF5-6EFD-4C91-8865-2DD3615F29BB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2062" y="721402"/>
            <a:ext cx="5816048" cy="3598811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7550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1852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61226"/>
            <a:ext cx="5854148" cy="4320213"/>
          </a:xfrm>
          <a:noFill/>
          <a:ln/>
        </p:spPr>
        <p:txBody>
          <a:bodyPr lIns="93637" tIns="46819" rIns="93637" bIns="46819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_title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F6512-1F30-417A-B26F-463895E92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1588-619C-4243-AB6C-3109D45B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_generic_backgrp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单击此处编辑母版标题样式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单击此处编辑母版文本样式</a:t>
            </a:r>
          </a:p>
          <a:p>
            <a:pPr lvl="1"/>
            <a:r>
              <a:rPr lang="en-US" altLang="en-US" smtClean="0"/>
              <a:t>第二级</a:t>
            </a:r>
          </a:p>
          <a:p>
            <a:pPr lvl="2"/>
            <a:r>
              <a:rPr lang="en-US" altLang="en-US" smtClean="0"/>
              <a:t>第三级</a:t>
            </a:r>
          </a:p>
          <a:p>
            <a:pPr lvl="3"/>
            <a:r>
              <a:rPr lang="en-US" altLang="en-US" smtClean="0"/>
              <a:t>第四级</a:t>
            </a:r>
          </a:p>
          <a:p>
            <a:pPr lvl="4"/>
            <a:r>
              <a:rPr lang="en-US" altLang="en-US" smtClean="0"/>
              <a:t>第五级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ECE 671</a:t>
            </a: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2011 Tilman Wolf</a:t>
            </a: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6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7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8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gi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0772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Lecture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77200" cy="1371600"/>
          </a:xfrm>
        </p:spPr>
        <p:txBody>
          <a:bodyPr/>
          <a:lstStyle/>
          <a:p>
            <a:r>
              <a:rPr lang="en-US" dirty="0" smtClean="0"/>
              <a:t>Introduction to Application Oriented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495300" y="64008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81000" y="762000"/>
            <a:ext cx="82296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 b="1" dirty="0">
                <a:solidFill>
                  <a:srgbClr val="FF3399"/>
                </a:solidFill>
                <a:latin typeface="Garamond" pitchFamily="18" charset="0"/>
              </a:rPr>
              <a:t>Multimedia </a:t>
            </a:r>
            <a:r>
              <a:rPr lang="en-US" sz="4000" b="1" dirty="0" err="1">
                <a:solidFill>
                  <a:srgbClr val="FF3399"/>
                </a:solidFill>
                <a:latin typeface="Garamond" pitchFamily="18" charset="0"/>
              </a:rPr>
              <a:t>Transcoding</a:t>
            </a:r>
            <a:endParaRPr lang="en-US" sz="4000" b="1" dirty="0">
              <a:solidFill>
                <a:srgbClr val="FF3399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627813" y="4978401"/>
            <a:ext cx="129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Transcoder</a:t>
            </a:r>
            <a:endParaRPr lang="en-US" sz="1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21" name="Rectangle 17" descr="dols_pe_2450w"/>
          <p:cNvSpPr>
            <a:spLocks noChangeArrowheads="1"/>
          </p:cNvSpPr>
          <p:nvPr/>
        </p:nvSpPr>
        <p:spPr bwMode="auto">
          <a:xfrm>
            <a:off x="5423970" y="3867156"/>
            <a:ext cx="882650" cy="18891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927125" y="4495802"/>
            <a:ext cx="13051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Mpeg encoder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742243" y="3684592"/>
            <a:ext cx="5302198" cy="2288977"/>
            <a:chOff x="1916113" y="4114800"/>
            <a:chExt cx="5302198" cy="2288977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2041525" y="4306888"/>
              <a:ext cx="882650" cy="1524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4991100" y="4343400"/>
              <a:ext cx="609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5067300" y="6019800"/>
              <a:ext cx="609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>
              <a:off x="2933700" y="6019800"/>
              <a:ext cx="457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Rectangle 10" descr="dols_pe_2450w"/>
            <p:cNvSpPr>
              <a:spLocks noChangeArrowheads="1"/>
            </p:cNvSpPr>
            <p:nvPr/>
          </p:nvSpPr>
          <p:spPr bwMode="auto">
            <a:xfrm>
              <a:off x="3740150" y="5218113"/>
              <a:ext cx="882650" cy="187325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2933700" y="4343400"/>
              <a:ext cx="609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" name="Rectangle 4" descr="dols_pe_2450w"/>
            <p:cNvSpPr>
              <a:spLocks noChangeArrowheads="1"/>
            </p:cNvSpPr>
            <p:nvPr/>
          </p:nvSpPr>
          <p:spPr bwMode="auto">
            <a:xfrm>
              <a:off x="2041525" y="4306888"/>
              <a:ext cx="882650" cy="188912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Rectangle 11" descr="dols_pe_2450w"/>
            <p:cNvSpPr>
              <a:spLocks noChangeArrowheads="1"/>
            </p:cNvSpPr>
            <p:nvPr/>
          </p:nvSpPr>
          <p:spPr bwMode="auto">
            <a:xfrm>
              <a:off x="3740150" y="5029200"/>
              <a:ext cx="882650" cy="188913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AutoShape 12" descr="cloud2_0"/>
            <p:cNvSpPr>
              <a:spLocks noChangeArrowheads="1"/>
            </p:cNvSpPr>
            <p:nvPr/>
          </p:nvSpPr>
          <p:spPr bwMode="auto">
            <a:xfrm>
              <a:off x="3302000" y="5715000"/>
              <a:ext cx="1841500" cy="501650"/>
            </a:xfrm>
            <a:prstGeom prst="cloudCallout">
              <a:avLst>
                <a:gd name="adj1" fmla="val -259"/>
                <a:gd name="adj2" fmla="val -98736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6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Internet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pic>
          <p:nvPicPr>
            <p:cNvPr id="47117" name="Picture 13" descr="BS0058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6113" y="5670550"/>
              <a:ext cx="1017587" cy="501650"/>
            </a:xfrm>
            <a:prstGeom prst="rect">
              <a:avLst/>
            </a:prstGeom>
            <a:noFill/>
          </p:spPr>
        </p:pic>
        <p:pic>
          <p:nvPicPr>
            <p:cNvPr id="47118" name="Picture 14" descr="BS0058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3713" y="5670550"/>
              <a:ext cx="1017587" cy="501650"/>
            </a:xfrm>
            <a:prstGeom prst="rect">
              <a:avLst/>
            </a:prstGeom>
            <a:noFill/>
          </p:spPr>
        </p:pic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5084201" y="4626864"/>
              <a:ext cx="21341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Video-on-demand server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7125" name="AutoShape 21" descr="cloud2_0"/>
            <p:cNvSpPr>
              <a:spLocks noChangeArrowheads="1"/>
            </p:cNvSpPr>
            <p:nvPr/>
          </p:nvSpPr>
          <p:spPr bwMode="auto">
            <a:xfrm>
              <a:off x="3314700" y="4114800"/>
              <a:ext cx="1841500" cy="501650"/>
            </a:xfrm>
            <a:prstGeom prst="cloudCallout">
              <a:avLst>
                <a:gd name="adj1" fmla="val -861"/>
                <a:gd name="adj2" fmla="val 103796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Corporate Network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5708776" y="6096000"/>
              <a:ext cx="11903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Media Player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457200" y="1828800"/>
            <a:ext cx="8051800" cy="1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>
                <a:solidFill>
                  <a:schemeClr val="tx1"/>
                </a:solidFill>
                <a:latin typeface="+mj-lt"/>
                <a:cs typeface="Arial" charset="0"/>
              </a:rPr>
              <a:t>Two important requirements 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If the receiver is not capable of interpreting the stored data Ex: wireless receivers, hand-held devices, etc. 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Store different versions of videos in the server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Compression for bandwidth and storage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efficiency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61595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  <a:ea typeface="宋体" pitchFamily="2" charset="-122"/>
              </a:rPr>
              <a:t>A Multimedia Active Router in the Network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524000"/>
            <a:ext cx="7777163" cy="2582863"/>
            <a:chOff x="705" y="1859"/>
            <a:chExt cx="4470" cy="1283"/>
          </a:xfrm>
        </p:grpSpPr>
        <p:sp>
          <p:nvSpPr>
            <p:cNvPr id="69636" name="Line 4"/>
            <p:cNvSpPr>
              <a:spLocks noChangeShapeType="1"/>
            </p:cNvSpPr>
            <p:nvPr/>
          </p:nvSpPr>
          <p:spPr bwMode="auto">
            <a:xfrm>
              <a:off x="2064" y="228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05" y="1859"/>
              <a:ext cx="4470" cy="1283"/>
              <a:chOff x="561" y="1823"/>
              <a:chExt cx="4470" cy="1283"/>
            </a:xfrm>
          </p:grpSpPr>
          <p:sp>
            <p:nvSpPr>
              <p:cNvPr id="69638" name="Line 6"/>
              <p:cNvSpPr>
                <a:spLocks noChangeShapeType="1"/>
              </p:cNvSpPr>
              <p:nvPr/>
            </p:nvSpPr>
            <p:spPr bwMode="auto">
              <a:xfrm>
                <a:off x="2160" y="25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39" name="Line 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1" name="Line 9"/>
              <p:cNvSpPr>
                <a:spLocks noChangeShapeType="1"/>
              </p:cNvSpPr>
              <p:nvPr/>
            </p:nvSpPr>
            <p:spPr bwMode="auto">
              <a:xfrm>
                <a:off x="2928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61" y="1823"/>
                <a:ext cx="4470" cy="1283"/>
                <a:chOff x="561" y="1823"/>
                <a:chExt cx="4470" cy="1283"/>
              </a:xfrm>
            </p:grpSpPr>
            <p:pic>
              <p:nvPicPr>
                <p:cNvPr id="69643" name="Picture 11" descr="dsc0003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1" y="1823"/>
                  <a:ext cx="861" cy="62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9644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592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5" name="AutoShape 13"/>
                <p:cNvSpPr>
                  <a:spLocks noChangeArrowheads="1"/>
                </p:cNvSpPr>
                <p:nvPr/>
              </p:nvSpPr>
              <p:spPr bwMode="auto">
                <a:xfrm>
                  <a:off x="672" y="2448"/>
                  <a:ext cx="480" cy="24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46" name="AutoShape 14"/>
                <p:cNvSpPr>
                  <a:spLocks noChangeArrowheads="1"/>
                </p:cNvSpPr>
                <p:nvPr/>
              </p:nvSpPr>
              <p:spPr bwMode="auto">
                <a:xfrm>
                  <a:off x="1680" y="2448"/>
                  <a:ext cx="480" cy="24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47" name="AutoShape 15"/>
                <p:cNvSpPr>
                  <a:spLocks noChangeArrowheads="1"/>
                </p:cNvSpPr>
                <p:nvPr/>
              </p:nvSpPr>
              <p:spPr bwMode="auto">
                <a:xfrm>
                  <a:off x="2688" y="2448"/>
                  <a:ext cx="480" cy="24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48" name="AutoShape 16"/>
                <p:cNvSpPr>
                  <a:spLocks noChangeArrowheads="1"/>
                </p:cNvSpPr>
                <p:nvPr/>
              </p:nvSpPr>
              <p:spPr bwMode="auto">
                <a:xfrm>
                  <a:off x="3696" y="2448"/>
                  <a:ext cx="480" cy="240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49" name="Line 17"/>
                <p:cNvSpPr>
                  <a:spLocks noChangeShapeType="1"/>
                </p:cNvSpPr>
                <p:nvPr/>
              </p:nvSpPr>
              <p:spPr bwMode="auto">
                <a:xfrm>
                  <a:off x="4176" y="2592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296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2" name="Rectangle 20"/>
                <p:cNvSpPr>
                  <a:spLocks noChangeArrowheads="1"/>
                </p:cNvSpPr>
                <p:nvPr/>
              </p:nvSpPr>
              <p:spPr bwMode="auto">
                <a:xfrm>
                  <a:off x="1392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3" name="Rectangle 21"/>
                <p:cNvSpPr>
                  <a:spLocks noChangeArrowheads="1"/>
                </p:cNvSpPr>
                <p:nvPr/>
              </p:nvSpPr>
              <p:spPr bwMode="auto">
                <a:xfrm>
                  <a:off x="1584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4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5" name="Rectangle 23"/>
                <p:cNvSpPr>
                  <a:spLocks noChangeArrowheads="1"/>
                </p:cNvSpPr>
                <p:nvPr/>
              </p:nvSpPr>
              <p:spPr bwMode="auto">
                <a:xfrm>
                  <a:off x="2304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6" name="Rectangle 24"/>
                <p:cNvSpPr>
                  <a:spLocks noChangeArrowheads="1"/>
                </p:cNvSpPr>
                <p:nvPr/>
              </p:nvSpPr>
              <p:spPr bwMode="auto">
                <a:xfrm>
                  <a:off x="2400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7" name="Rectangle 25"/>
                <p:cNvSpPr>
                  <a:spLocks noChangeArrowheads="1"/>
                </p:cNvSpPr>
                <p:nvPr/>
              </p:nvSpPr>
              <p:spPr bwMode="auto">
                <a:xfrm>
                  <a:off x="2496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59" name="Rectangle 27"/>
                <p:cNvSpPr>
                  <a:spLocks noChangeArrowheads="1"/>
                </p:cNvSpPr>
                <p:nvPr/>
              </p:nvSpPr>
              <p:spPr bwMode="auto">
                <a:xfrm>
                  <a:off x="3216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1" name="AutoShape 29"/>
                <p:cNvSpPr>
                  <a:spLocks noChangeArrowheads="1"/>
                </p:cNvSpPr>
                <p:nvPr/>
              </p:nvSpPr>
              <p:spPr bwMode="auto">
                <a:xfrm>
                  <a:off x="3312" y="2496"/>
                  <a:ext cx="48" cy="48"/>
                </a:xfrm>
                <a:prstGeom prst="diamond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2" name="AutoShape 30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48" cy="48"/>
                </a:xfrm>
                <a:prstGeom prst="diamond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600" y="2496"/>
                  <a:ext cx="48" cy="48"/>
                </a:xfrm>
                <a:prstGeom prst="diamond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9664" name="Picture 32" descr="phone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704" y="2002"/>
                  <a:ext cx="327" cy="11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9665" name="Line 33"/>
                <p:cNvSpPr>
                  <a:spLocks noChangeShapeType="1"/>
                </p:cNvSpPr>
                <p:nvPr/>
              </p:nvSpPr>
              <p:spPr bwMode="auto">
                <a:xfrm>
                  <a:off x="1920" y="26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6" name="Line 34"/>
                <p:cNvSpPr>
                  <a:spLocks noChangeShapeType="1"/>
                </p:cNvSpPr>
                <p:nvPr/>
              </p:nvSpPr>
              <p:spPr bwMode="auto">
                <a:xfrm>
                  <a:off x="2928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7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26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8" name="Line 36"/>
                <p:cNvSpPr>
                  <a:spLocks noChangeShapeType="1"/>
                </p:cNvSpPr>
                <p:nvPr/>
              </p:nvSpPr>
              <p:spPr bwMode="auto">
                <a:xfrm>
                  <a:off x="3936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88" y="2064"/>
                  <a:ext cx="864" cy="15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</a:rPr>
                    <a:t>Passive Router</a:t>
                  </a:r>
                </a:p>
              </p:txBody>
            </p:sp>
            <p:sp>
              <p:nvSpPr>
                <p:cNvPr id="6967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49" y="2064"/>
                  <a:ext cx="763" cy="15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</a:rPr>
                    <a:t>Passive Router</a:t>
                  </a:r>
                </a:p>
              </p:txBody>
            </p:sp>
            <p:sp>
              <p:nvSpPr>
                <p:cNvPr id="696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34" y="2064"/>
                  <a:ext cx="723" cy="15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</a:rPr>
                    <a:t>Active Router</a:t>
                  </a:r>
                </a:p>
              </p:txBody>
            </p:sp>
            <p:sp>
              <p:nvSpPr>
                <p:cNvPr id="6967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18" y="2880"/>
                  <a:ext cx="706" cy="15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</a:rPr>
                    <a:t>Media Server</a:t>
                  </a:r>
                </a:p>
              </p:txBody>
            </p:sp>
          </p:grpSp>
        </p:grpSp>
      </p:grp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381000" y="5486400"/>
            <a:ext cx="8610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  <a:latin typeface="Tahoma" pitchFamily="34" charset="0"/>
                <a:ea typeface="宋体" pitchFamily="2" charset="-122"/>
              </a:rPr>
              <a:t>Courtesy “A Cluster-based Active Router Architecture”, G. Welling,  et al. IEEE Micro, January/February 2001.</a:t>
            </a:r>
          </a:p>
        </p:txBody>
      </p:sp>
      <p:sp>
        <p:nvSpPr>
          <p:cNvPr id="69674" name="Rectangle 4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48768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6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381000" y="41910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 large number of </a:t>
            </a:r>
            <a:r>
              <a:rPr lang="en-US" sz="1600" b="1" dirty="0" smtClean="0">
                <a:solidFill>
                  <a:schemeClr val="tx1"/>
                </a:solidFill>
              </a:rPr>
              <a:t>clients, Heterogeneity </a:t>
            </a:r>
            <a:r>
              <a:rPr lang="en-US" sz="1600" b="1" dirty="0">
                <a:solidFill>
                  <a:schemeClr val="tx1"/>
                </a:solidFill>
              </a:rPr>
              <a:t>in clients’ inbound network bandwidth, CPU/MEM capacity or display resolution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Reliability and bandwidth of the </a:t>
            </a:r>
            <a:r>
              <a:rPr lang="en-US" sz="1600" b="1" dirty="0" smtClean="0">
                <a:solidFill>
                  <a:schemeClr val="tx1"/>
                </a:solidFill>
              </a:rPr>
              <a:t>network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Why not convert the video in the router as per the client requirent?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893064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Let the network speak the language of applications!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ea typeface="宋体" pitchFamily="2" charset="-122"/>
              </a:rPr>
              <a:t>–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 Vertical processing </a:t>
            </a:r>
            <a:r>
              <a:rPr lang="en-US" altLang="zh-CN" sz="2400" dirty="0" smtClean="0">
                <a:latin typeface="Arial"/>
                <a:ea typeface="宋体" pitchFamily="2" charset="-122"/>
              </a:rPr>
              <a:t>–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FF6600"/>
                </a:solidFill>
                <a:ea typeface="宋体" pitchFamily="2" charset="-122"/>
              </a:rPr>
              <a:t>A change in networking paradigm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191566" y="1676401"/>
          <a:ext cx="696183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Bitmap Image" r:id="rId4" imgW="10874682" imgH="5235394" progId="PBrush">
                  <p:embed/>
                </p:oleObj>
              </mc:Choice>
              <mc:Fallback>
                <p:oleObj name="Bitmap Image" r:id="rId4" imgW="10874682" imgH="523539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566" y="1676401"/>
                        <a:ext cx="696183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8600" y="457200"/>
            <a:ext cx="8610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en-US" sz="20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14400" y="5806440"/>
            <a:ext cx="754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Courtesy: http://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www.cisco.com/en/US/products/ps6438/products_white_paper0900aecd8033e9a4.shtml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8382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Redirecting Traffic to Cisco AON Module</a:t>
            </a:r>
          </a:p>
        </p:txBody>
      </p:sp>
      <p:graphicFrame>
        <p:nvGraphicFramePr>
          <p:cNvPr id="552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828800"/>
          <a:ext cx="8382000" cy="365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Bitmap Image" r:id="rId4" imgW="10013548" imgH="4540952" progId="PBrush">
                  <p:embed/>
                </p:oleObj>
              </mc:Choice>
              <mc:Fallback>
                <p:oleObj name="Bitmap Image" r:id="rId4" imgW="10013548" imgH="454095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382000" cy="3658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he image “file:///C:/Papers/NetProcessor/Intel(R)%20IXA%20-%20White%20Paper_files/ixa_fig1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63459"/>
            <a:ext cx="7239000" cy="538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933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Network I/O Processing</a:t>
            </a:r>
          </a:p>
        </p:txBody>
      </p:sp>
      <p:grpSp>
        <p:nvGrpSpPr>
          <p:cNvPr id="159746" name="Group 3"/>
          <p:cNvGrpSpPr>
            <a:grpSpLocks/>
          </p:cNvGrpSpPr>
          <p:nvPr/>
        </p:nvGrpSpPr>
        <p:grpSpPr bwMode="auto">
          <a:xfrm>
            <a:off x="4976813" y="3352800"/>
            <a:ext cx="838200" cy="2667000"/>
            <a:chOff x="3264" y="1920"/>
            <a:chExt cx="528" cy="1680"/>
          </a:xfrm>
        </p:grpSpPr>
        <p:sp>
          <p:nvSpPr>
            <p:cNvPr id="159792" name="Rectangle 4"/>
            <p:cNvSpPr>
              <a:spLocks noChangeArrowheads="1"/>
            </p:cNvSpPr>
            <p:nvPr/>
          </p:nvSpPr>
          <p:spPr bwMode="auto">
            <a:xfrm>
              <a:off x="3264" y="2112"/>
              <a:ext cx="528" cy="148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545454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3408" y="1920"/>
              <a:ext cx="264" cy="21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10</a:t>
              </a:r>
            </a:p>
          </p:txBody>
        </p:sp>
      </p:grpSp>
      <p:sp>
        <p:nvSpPr>
          <p:cNvPr id="159747" name="Rectangle 6"/>
          <p:cNvSpPr>
            <a:spLocks noChangeArrowheads="1"/>
          </p:cNvSpPr>
          <p:nvPr/>
        </p:nvSpPr>
        <p:spPr bwMode="auto">
          <a:xfrm>
            <a:off x="1776413" y="5943600"/>
            <a:ext cx="1219200" cy="762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545454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Rectangle 7"/>
          <p:cNvSpPr>
            <a:spLocks noChangeArrowheads="1"/>
          </p:cNvSpPr>
          <p:nvPr/>
        </p:nvSpPr>
        <p:spPr bwMode="auto">
          <a:xfrm>
            <a:off x="2995613" y="5105400"/>
            <a:ext cx="1143000" cy="9144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545454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8"/>
          <p:cNvSpPr>
            <a:spLocks noChangeArrowheads="1"/>
          </p:cNvSpPr>
          <p:nvPr/>
        </p:nvSpPr>
        <p:spPr bwMode="auto">
          <a:xfrm>
            <a:off x="4138613" y="4419600"/>
            <a:ext cx="838200" cy="16002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545454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50" name="Group 9"/>
          <p:cNvGrpSpPr>
            <a:grpSpLocks/>
          </p:cNvGrpSpPr>
          <p:nvPr/>
        </p:nvGrpSpPr>
        <p:grpSpPr bwMode="auto">
          <a:xfrm>
            <a:off x="6500813" y="2362200"/>
            <a:ext cx="990600" cy="3657600"/>
            <a:chOff x="4224" y="1296"/>
            <a:chExt cx="624" cy="2304"/>
          </a:xfrm>
        </p:grpSpPr>
        <p:sp>
          <p:nvSpPr>
            <p:cNvPr id="159790" name="Rectangle 10"/>
            <p:cNvSpPr>
              <a:spLocks noChangeArrowheads="1"/>
            </p:cNvSpPr>
            <p:nvPr/>
          </p:nvSpPr>
          <p:spPr bwMode="auto">
            <a:xfrm>
              <a:off x="4224" y="1488"/>
              <a:ext cx="624" cy="2112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545454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Text Box 11"/>
            <p:cNvSpPr txBox="1">
              <a:spLocks noChangeArrowheads="1"/>
            </p:cNvSpPr>
            <p:nvPr/>
          </p:nvSpPr>
          <p:spPr bwMode="auto">
            <a:xfrm>
              <a:off x="4368" y="1296"/>
              <a:ext cx="335" cy="21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100</a:t>
              </a:r>
            </a:p>
          </p:txBody>
        </p:sp>
      </p:grpSp>
      <p:grpSp>
        <p:nvGrpSpPr>
          <p:cNvPr id="159751" name="Group 12"/>
          <p:cNvGrpSpPr>
            <a:grpSpLocks/>
          </p:cNvGrpSpPr>
          <p:nvPr/>
        </p:nvGrpSpPr>
        <p:grpSpPr bwMode="auto">
          <a:xfrm>
            <a:off x="5815013" y="2711450"/>
            <a:ext cx="685800" cy="3308350"/>
            <a:chOff x="3792" y="1516"/>
            <a:chExt cx="432" cy="2084"/>
          </a:xfrm>
        </p:grpSpPr>
        <p:sp>
          <p:nvSpPr>
            <p:cNvPr id="159788" name="Rectangle 13"/>
            <p:cNvSpPr>
              <a:spLocks noChangeArrowheads="1"/>
            </p:cNvSpPr>
            <p:nvPr/>
          </p:nvSpPr>
          <p:spPr bwMode="auto">
            <a:xfrm>
              <a:off x="3792" y="1728"/>
              <a:ext cx="432" cy="1872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545454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3888" y="1516"/>
              <a:ext cx="264" cy="21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56078"/>
                    <a:invGamma/>
                  </a:srgb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40</a:t>
              </a:r>
            </a:p>
          </p:txBody>
        </p:sp>
      </p:grpSp>
      <p:sp>
        <p:nvSpPr>
          <p:cNvPr id="159752" name="Line 15"/>
          <p:cNvSpPr>
            <a:spLocks noChangeShapeType="1"/>
          </p:cNvSpPr>
          <p:nvPr/>
        </p:nvSpPr>
        <p:spPr bwMode="auto">
          <a:xfrm>
            <a:off x="1277938" y="6019800"/>
            <a:ext cx="71628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 rot="16200000" flipH="1">
            <a:off x="-539750" y="3481388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GHz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Gbps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7934325" y="6080125"/>
            <a:ext cx="745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Time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1531938" y="60563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1990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684463" y="6096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1995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3751263" y="6096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2000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4595813" y="6096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2003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5434013" y="6096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2005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7129463" y="6096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2010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741363" y="572928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r>
              <a:rPr lang="en-US" b="1" dirty="0">
                <a:cs typeface="+mn-cs"/>
              </a:rPr>
              <a:t>01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741363" y="49530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0.1</a:t>
            </a: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741363" y="4191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</a:t>
            </a:r>
            <a:r>
              <a:rPr lang="en-US" b="1" dirty="0">
                <a:cs typeface="+mn-cs"/>
              </a:rPr>
              <a:t>1</a:t>
            </a:r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741363" y="3352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10</a:t>
            </a:r>
          </a:p>
        </p:txBody>
      </p:sp>
      <p:sp>
        <p:nvSpPr>
          <p:cNvPr id="100380" name="Text Box 28"/>
          <p:cNvSpPr txBox="1">
            <a:spLocks noChangeArrowheads="1"/>
          </p:cNvSpPr>
          <p:nvPr/>
        </p:nvSpPr>
        <p:spPr bwMode="auto">
          <a:xfrm>
            <a:off x="633413" y="24526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100</a:t>
            </a: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557213" y="1600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1000</a:t>
            </a:r>
          </a:p>
        </p:txBody>
      </p:sp>
      <p:sp>
        <p:nvSpPr>
          <p:cNvPr id="159767" name="Rectangle 30"/>
          <p:cNvSpPr>
            <a:spLocks noChangeArrowheads="1"/>
          </p:cNvSpPr>
          <p:nvPr/>
        </p:nvSpPr>
        <p:spPr bwMode="auto">
          <a:xfrm rot="-2878737">
            <a:off x="1776413" y="5635625"/>
            <a:ext cx="155575" cy="155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8" name="Line 31"/>
          <p:cNvSpPr>
            <a:spLocks noChangeShapeType="1"/>
          </p:cNvSpPr>
          <p:nvPr/>
        </p:nvSpPr>
        <p:spPr bwMode="auto">
          <a:xfrm flipV="1">
            <a:off x="1319213" y="1371600"/>
            <a:ext cx="0" cy="4648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6119813" y="60960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2006/7</a:t>
            </a:r>
          </a:p>
        </p:txBody>
      </p:sp>
      <p:grpSp>
        <p:nvGrpSpPr>
          <p:cNvPr id="159770" name="Group 33"/>
          <p:cNvGrpSpPr>
            <a:grpSpLocks/>
          </p:cNvGrpSpPr>
          <p:nvPr/>
        </p:nvGrpSpPr>
        <p:grpSpPr bwMode="auto">
          <a:xfrm>
            <a:off x="1852613" y="2667000"/>
            <a:ext cx="5715000" cy="3048000"/>
            <a:chOff x="1296" y="1488"/>
            <a:chExt cx="3600" cy="1920"/>
          </a:xfrm>
        </p:grpSpPr>
        <p:sp>
          <p:nvSpPr>
            <p:cNvPr id="159776" name="Line 34"/>
            <p:cNvSpPr>
              <a:spLocks noChangeShapeType="1"/>
            </p:cNvSpPr>
            <p:nvPr/>
          </p:nvSpPr>
          <p:spPr bwMode="auto">
            <a:xfrm flipV="1">
              <a:off x="3792" y="1536"/>
              <a:ext cx="1056" cy="576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9777" name="Group 35"/>
            <p:cNvGrpSpPr>
              <a:grpSpLocks/>
            </p:cNvGrpSpPr>
            <p:nvPr/>
          </p:nvGrpSpPr>
          <p:grpSpPr bwMode="auto">
            <a:xfrm>
              <a:off x="1296" y="1488"/>
              <a:ext cx="3600" cy="1920"/>
              <a:chOff x="1296" y="1488"/>
              <a:chExt cx="3600" cy="1920"/>
            </a:xfrm>
          </p:grpSpPr>
          <p:sp>
            <p:nvSpPr>
              <p:cNvPr id="159778" name="Rectangle 36"/>
              <p:cNvSpPr>
                <a:spLocks noChangeArrowheads="1"/>
              </p:cNvSpPr>
              <p:nvPr/>
            </p:nvSpPr>
            <p:spPr bwMode="auto">
              <a:xfrm rot="-2878737">
                <a:off x="3744" y="2064"/>
                <a:ext cx="98" cy="9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79" name="Rectangle 37"/>
              <p:cNvSpPr>
                <a:spLocks noChangeArrowheads="1"/>
              </p:cNvSpPr>
              <p:nvPr/>
            </p:nvSpPr>
            <p:spPr bwMode="auto">
              <a:xfrm rot="-2878737">
                <a:off x="1968" y="2974"/>
                <a:ext cx="98" cy="9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0" name="Rectangle 38"/>
              <p:cNvSpPr>
                <a:spLocks noChangeArrowheads="1"/>
              </p:cNvSpPr>
              <p:nvPr/>
            </p:nvSpPr>
            <p:spPr bwMode="auto">
              <a:xfrm rot="-2878737">
                <a:off x="2688" y="2590"/>
                <a:ext cx="98" cy="9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1" name="Rectangle 39"/>
              <p:cNvSpPr>
                <a:spLocks noChangeArrowheads="1"/>
              </p:cNvSpPr>
              <p:nvPr/>
            </p:nvSpPr>
            <p:spPr bwMode="auto">
              <a:xfrm rot="-2878737">
                <a:off x="3216" y="2304"/>
                <a:ext cx="98" cy="9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2" name="Rectangle 40"/>
              <p:cNvSpPr>
                <a:spLocks noChangeArrowheads="1"/>
              </p:cNvSpPr>
              <p:nvPr/>
            </p:nvSpPr>
            <p:spPr bwMode="auto">
              <a:xfrm rot="-2878737">
                <a:off x="4798" y="1488"/>
                <a:ext cx="98" cy="9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3" name="Line 41"/>
              <p:cNvSpPr>
                <a:spLocks noChangeShapeType="1"/>
              </p:cNvSpPr>
              <p:nvPr/>
            </p:nvSpPr>
            <p:spPr bwMode="auto">
              <a:xfrm flipV="1">
                <a:off x="1296" y="3024"/>
                <a:ext cx="720" cy="384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4" name="Line 42"/>
              <p:cNvSpPr>
                <a:spLocks noChangeShapeType="1"/>
              </p:cNvSpPr>
              <p:nvPr/>
            </p:nvSpPr>
            <p:spPr bwMode="auto">
              <a:xfrm flipV="1">
                <a:off x="2016" y="2640"/>
                <a:ext cx="720" cy="384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5" name="Line 43"/>
              <p:cNvSpPr>
                <a:spLocks noChangeShapeType="1"/>
              </p:cNvSpPr>
              <p:nvPr/>
            </p:nvSpPr>
            <p:spPr bwMode="auto">
              <a:xfrm flipV="1">
                <a:off x="2784" y="2378"/>
                <a:ext cx="432" cy="236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6" name="Line 44"/>
              <p:cNvSpPr>
                <a:spLocks noChangeShapeType="1"/>
              </p:cNvSpPr>
              <p:nvPr/>
            </p:nvSpPr>
            <p:spPr bwMode="auto">
              <a:xfrm flipV="1">
                <a:off x="3264" y="2112"/>
                <a:ext cx="528" cy="24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7" name="Rectangle 45"/>
              <p:cNvSpPr>
                <a:spLocks noChangeArrowheads="1"/>
              </p:cNvSpPr>
              <p:nvPr/>
            </p:nvSpPr>
            <p:spPr bwMode="auto">
              <a:xfrm rot="-2878737">
                <a:off x="4176" y="1824"/>
                <a:ext cx="98" cy="9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771" name="Text Box 46"/>
          <p:cNvSpPr txBox="1">
            <a:spLocks noChangeArrowheads="1"/>
          </p:cNvSpPr>
          <p:nvPr/>
        </p:nvSpPr>
        <p:spPr bwMode="auto">
          <a:xfrm>
            <a:off x="6230938" y="6473825"/>
            <a:ext cx="24876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b="1" i="1"/>
          </a:p>
        </p:txBody>
      </p:sp>
      <p:sp>
        <p:nvSpPr>
          <p:cNvPr id="159772" name="AutoShape 47"/>
          <p:cNvSpPr>
            <a:spLocks/>
          </p:cNvSpPr>
          <p:nvPr/>
        </p:nvSpPr>
        <p:spPr bwMode="auto">
          <a:xfrm>
            <a:off x="1828800" y="2590800"/>
            <a:ext cx="1762125" cy="1281113"/>
          </a:xfrm>
          <a:prstGeom prst="borderCallout2">
            <a:avLst>
              <a:gd name="adj1" fmla="val 8921"/>
              <a:gd name="adj2" fmla="val 104324"/>
              <a:gd name="adj3" fmla="val 8921"/>
              <a:gd name="adj4" fmla="val 140991"/>
              <a:gd name="adj5" fmla="val 85255"/>
              <a:gd name="adj6" fmla="val 179190"/>
            </a:avLst>
          </a:prstGeom>
          <a:noFill/>
          <a:ln w="38100">
            <a:solidFill>
              <a:srgbClr val="0000FF"/>
            </a:solidFill>
            <a:miter lim="800000"/>
            <a:headEnd type="none" w="sm" len="sm"/>
            <a:tailEnd type="arrow" w="med" len="med"/>
          </a:ln>
        </p:spPr>
        <p:txBody>
          <a:bodyPr anchor="ctr"/>
          <a:lstStyle/>
          <a:p>
            <a:pPr algn="ctr" eaLnBrk="0" hangingPunct="0"/>
            <a:r>
              <a:rPr lang="en-US" sz="2000" b="1" dirty="0">
                <a:solidFill>
                  <a:srgbClr val="0070C0"/>
                </a:solidFill>
              </a:rPr>
              <a:t>Network bandwidth outpaces </a:t>
            </a:r>
            <a:r>
              <a:rPr lang="en-US" sz="2000" b="1" dirty="0">
                <a:solidFill>
                  <a:schemeClr val="bg1"/>
                </a:solidFill>
              </a:rPr>
              <a:t>Moore’s Law</a:t>
            </a:r>
          </a:p>
        </p:txBody>
      </p:sp>
      <p:sp>
        <p:nvSpPr>
          <p:cNvPr id="159773" name="Text Box 48"/>
          <p:cNvSpPr txBox="1">
            <a:spLocks noChangeArrowheads="1"/>
          </p:cNvSpPr>
          <p:nvPr/>
        </p:nvSpPr>
        <p:spPr bwMode="auto">
          <a:xfrm>
            <a:off x="1312863" y="4957763"/>
            <a:ext cx="12684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Moore’s Law</a:t>
            </a:r>
          </a:p>
        </p:txBody>
      </p:sp>
      <p:sp>
        <p:nvSpPr>
          <p:cNvPr id="159774" name="Text Box 49"/>
          <p:cNvSpPr txBox="1">
            <a:spLocks noChangeArrowheads="1"/>
          </p:cNvSpPr>
          <p:nvPr/>
        </p:nvSpPr>
        <p:spPr bwMode="auto">
          <a:xfrm>
            <a:off x="2033350" y="1602801"/>
            <a:ext cx="5543550" cy="584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2"/>
                </a:solidFill>
              </a:rPr>
              <a:t>TCP requirements Rule of thumb:</a:t>
            </a:r>
          </a:p>
          <a:p>
            <a:pPr algn="ctr" eaLnBrk="0" hangingPunct="0"/>
            <a:r>
              <a:rPr lang="en-US" sz="1600" b="1" dirty="0">
                <a:solidFill>
                  <a:schemeClr val="bg2"/>
                </a:solidFill>
              </a:rPr>
              <a:t>1GHz for 1Gbps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-00001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10550" cy="762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0000"/>
                </a:solidFill>
                <a:ea typeface="宋体" pitchFamily="2" charset="-122"/>
              </a:rPr>
              <a:t>AON Scheduling Problem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761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How to increase throughput? – Adaptive Scheduling and Load Balancing techniques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Messages may have real-time constraints – Latency in addition to throughput =&gt; Need good old parallel processing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Not enough code memory in network processors (Ex. IXP 2800)    =&gt; Need pipelining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How about QoS – Jitter and Out-of-Order departure of packets?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Kind of Similar to old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Cluster Computing! =&gt; Must schedule messages and balance load to increase throughput and reduce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latency,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but we never considered throughput or pipeline.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Problem Statement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60" y="1384273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Scheduling/Load balancing to boost throughput, reduce latency and improve QoS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Scheduling must consider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Connection Locality </a:t>
            </a:r>
            <a:r>
              <a:rPr lang="en-US" sz="2400" b="1" i="1" dirty="0" smtClean="0">
                <a:latin typeface="Times New Roman" pitchFamily="18" charset="0"/>
              </a:rPr>
              <a:t>between packets in addition to load balancing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Multicore processors 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Cache locality </a:t>
            </a:r>
            <a:r>
              <a:rPr lang="en-US" sz="2400" b="1" i="1" dirty="0" smtClean="0">
                <a:latin typeface="Times New Roman" pitchFamily="18" charset="0"/>
              </a:rPr>
              <a:t>(Intel Xeon) and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Thread locality </a:t>
            </a:r>
            <a:r>
              <a:rPr lang="en-US" sz="2400" b="1" i="1" dirty="0" smtClean="0">
                <a:latin typeface="Times New Roman" pitchFamily="18" charset="0"/>
              </a:rPr>
              <a:t>(Sun Niagra)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Parallel and Pipeline scheduling to maximize throughput and minimize response time given code memory size, and real-time constraint, etc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How about scheduling for power and energy conservation?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Networking has many facets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Goals: functionality, scalability, throughput performance, security, power efficiency, manageability, etc.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47334"/>
              </p:ext>
            </p:extLst>
          </p:nvPr>
        </p:nvGraphicFramePr>
        <p:xfrm>
          <a:off x="2667000" y="1524000"/>
          <a:ext cx="3810000" cy="339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2089015" imgH="1860340" progId="">
                  <p:embed/>
                </p:oleObj>
              </mc:Choice>
              <mc:Fallback>
                <p:oleObj name="Visio" r:id="rId3" imgW="2089015" imgH="186034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3810000" cy="339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TODAY’S 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Introduction to Application Oriented </a:t>
            </a:r>
            <a:r>
              <a:rPr lang="en-US" i="1" dirty="0" smtClean="0"/>
              <a:t>Networking</a:t>
            </a:r>
          </a:p>
          <a:p>
            <a:r>
              <a:rPr lang="en-US" i="1" dirty="0" smtClean="0"/>
              <a:t>History of Internet (</a:t>
            </a:r>
            <a:r>
              <a:rPr lang="en-US" i="1" dirty="0" err="1" smtClean="0"/>
              <a:t>Kleinrock</a:t>
            </a:r>
            <a:r>
              <a:rPr lang="en-US" i="1" dirty="0" smtClean="0"/>
              <a:t>)</a:t>
            </a:r>
          </a:p>
          <a:p>
            <a:r>
              <a:rPr lang="en-US" sz="3200" i="1" dirty="0" smtClean="0">
                <a:latin typeface="Calibri"/>
                <a:ea typeface="Calibri"/>
                <a:cs typeface="Times New Roman"/>
              </a:rPr>
              <a:t>Internetworking</a:t>
            </a:r>
          </a:p>
          <a:p>
            <a:r>
              <a:rPr lang="en-US" sz="3200" i="1" dirty="0">
                <a:latin typeface="Calibri"/>
                <a:ea typeface="Calibri"/>
                <a:cs typeface="Times New Roman"/>
              </a:rPr>
              <a:t>Internetworking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Structuring networks and protocols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Goal of network:</a:t>
            </a:r>
          </a:p>
          <a:p>
            <a:pPr lvl="1"/>
            <a:r>
              <a:rPr lang="en-US" dirty="0" smtClean="0"/>
              <a:t>Provide communication for distributed applications</a:t>
            </a:r>
          </a:p>
          <a:p>
            <a:r>
              <a:rPr lang="en-US" dirty="0" smtClean="0"/>
              <a:t>How to organize networks in such a way that they</a:t>
            </a:r>
          </a:p>
          <a:p>
            <a:pPr lvl="1"/>
            <a:r>
              <a:rPr lang="en-US" dirty="0" smtClean="0"/>
              <a:t>Work correctly?</a:t>
            </a:r>
          </a:p>
          <a:p>
            <a:pPr lvl="1"/>
            <a:r>
              <a:rPr lang="en-US" dirty="0" smtClean="0"/>
              <a:t>Are scalable to large number of nodes?</a:t>
            </a:r>
          </a:p>
          <a:p>
            <a:pPr lvl="1"/>
            <a:r>
              <a:rPr lang="en-US" dirty="0" smtClean="0"/>
              <a:t>Can achieve high performance?</a:t>
            </a:r>
          </a:p>
          <a:p>
            <a:pPr lvl="1"/>
            <a:r>
              <a:rPr lang="en-US" dirty="0" smtClean="0"/>
              <a:t>Are interoperable across different technologies and uses?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achieve end-to-end data exchange?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99266"/>
              </p:ext>
            </p:extLst>
          </p:nvPr>
        </p:nvGraphicFramePr>
        <p:xfrm>
          <a:off x="1582737" y="2141943"/>
          <a:ext cx="5961063" cy="433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Visio" r:id="rId3" imgW="6588057" imgH="4790895" progId="">
                  <p:embed/>
                </p:oleObj>
              </mc:Choice>
              <mc:Fallback>
                <p:oleObj name="Visio" r:id="rId3" imgW="6588057" imgH="479089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7" y="2141943"/>
                        <a:ext cx="5961063" cy="4335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0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Internet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733802" cy="2133600"/>
          </a:xfrm>
        </p:spPr>
        <p:txBody>
          <a:bodyPr/>
          <a:lstStyle/>
          <a:p>
            <a:r>
              <a:rPr lang="en-US" sz="2400" dirty="0" smtClean="0"/>
              <a:t>Designing the structure of the Internet was  a difficult problem</a:t>
            </a:r>
          </a:p>
          <a:p>
            <a:pPr lvl="1"/>
            <a:r>
              <a:rPr lang="en-US" sz="2000" dirty="0" smtClean="0"/>
              <a:t>Many contributions</a:t>
            </a:r>
          </a:p>
          <a:p>
            <a:pPr lvl="1"/>
            <a:r>
              <a:rPr lang="en-US" sz="2000" dirty="0" smtClean="0"/>
              <a:t>One example: TCP/IP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5029200" cy="2299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96109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Internet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“Hourglass architecture”</a:t>
            </a:r>
          </a:p>
          <a:p>
            <a:r>
              <a:rPr lang="en-US" sz="2600" dirty="0" smtClean="0"/>
              <a:t>Achieves interoperability</a:t>
            </a:r>
          </a:p>
          <a:p>
            <a:pPr lvl="1"/>
            <a:r>
              <a:rPr lang="en-US" sz="2200" dirty="0" smtClean="0"/>
              <a:t>Single, common network layer protocol: Internet Protocol (IP)</a:t>
            </a:r>
          </a:p>
          <a:p>
            <a:pPr lvl="1"/>
            <a:r>
              <a:rPr lang="en-US" sz="2200" dirty="0" smtClean="0"/>
              <a:t>All network nodes need to support this protocol </a:t>
            </a:r>
          </a:p>
          <a:p>
            <a:r>
              <a:rPr lang="en-US" sz="2600" dirty="0" smtClean="0"/>
              <a:t>Supports diversity</a:t>
            </a:r>
          </a:p>
          <a:p>
            <a:pPr lvl="1"/>
            <a:r>
              <a:rPr lang="en-US" sz="2200" dirty="0" smtClean="0"/>
              <a:t>Different link/physical layer protocols below</a:t>
            </a:r>
          </a:p>
          <a:p>
            <a:pPr lvl="1"/>
            <a:r>
              <a:rPr lang="en-US" sz="2200" dirty="0" smtClean="0"/>
              <a:t>Different transport/application layer protocols above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53641"/>
              </p:ext>
            </p:extLst>
          </p:nvPr>
        </p:nvGraphicFramePr>
        <p:xfrm>
          <a:off x="4800600" y="1676400"/>
          <a:ext cx="4068763" cy="415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Visio" r:id="rId3" imgW="2926134" imgH="2991209" progId="">
                  <p:embed/>
                </p:oleObj>
              </mc:Choice>
              <mc:Fallback>
                <p:oleObj name="Visio" r:id="rId3" imgW="2926134" imgH="29912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76400"/>
                        <a:ext cx="4068763" cy="4159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5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Review of specific protocols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will briefly review three protocols</a:t>
            </a:r>
          </a:p>
          <a:p>
            <a:pPr lvl="1"/>
            <a:r>
              <a:rPr lang="en-US" dirty="0" smtClean="0"/>
              <a:t>Link layer: Ethernet</a:t>
            </a:r>
          </a:p>
          <a:p>
            <a:pPr lvl="1"/>
            <a:r>
              <a:rPr lang="en-US" dirty="0" smtClean="0"/>
              <a:t>Network layer: Internet Protocol (IP)</a:t>
            </a:r>
          </a:p>
          <a:p>
            <a:pPr lvl="1"/>
            <a:r>
              <a:rPr lang="en-US" dirty="0" smtClean="0"/>
              <a:t>Transport layer: Transmission Control Protocol (TCP)</a:t>
            </a:r>
          </a:p>
          <a:p>
            <a:r>
              <a:rPr lang="en-US" dirty="0" smtClean="0"/>
              <a:t>For full details</a:t>
            </a:r>
          </a:p>
          <a:p>
            <a:pPr lvl="1"/>
            <a:r>
              <a:rPr lang="en-US" dirty="0" smtClean="0"/>
              <a:t>Networking textbooks</a:t>
            </a:r>
          </a:p>
          <a:p>
            <a:pPr lvl="1"/>
            <a:r>
              <a:rPr lang="en-US" dirty="0" smtClean="0"/>
              <a:t>RFCs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55051"/>
              </p:ext>
            </p:extLst>
          </p:nvPr>
        </p:nvGraphicFramePr>
        <p:xfrm>
          <a:off x="4060825" y="1676400"/>
          <a:ext cx="5083175" cy="390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Visio" r:id="rId3" imgW="3460615" imgH="2659092" progId="">
                  <p:embed/>
                </p:oleObj>
              </mc:Choice>
              <mc:Fallback>
                <p:oleObj name="Visio" r:id="rId3" imgW="3460615" imgH="265909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1676400"/>
                        <a:ext cx="5083175" cy="3905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0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Protocols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 define communication between entities</a:t>
            </a:r>
          </a:p>
          <a:p>
            <a:pPr lvl="1"/>
            <a:r>
              <a:rPr lang="en-US" dirty="0" smtClean="0"/>
              <a:t>Format and order of messages</a:t>
            </a:r>
          </a:p>
          <a:p>
            <a:pPr lvl="1"/>
            <a:r>
              <a:rPr lang="en-US" dirty="0" smtClean="0"/>
              <a:t>Actions taken on transmission and/or receipt of message or other event</a:t>
            </a:r>
            <a:endParaRPr lang="en-US" dirty="0"/>
          </a:p>
          <a:p>
            <a:r>
              <a:rPr lang="en-US" dirty="0" smtClean="0"/>
              <a:t>Protocols use </a:t>
            </a:r>
            <a:br>
              <a:rPr lang="en-US" dirty="0" smtClean="0"/>
            </a:br>
            <a:r>
              <a:rPr lang="en-US" dirty="0" smtClean="0"/>
              <a:t>headers (and </a:t>
            </a:r>
            <a:br>
              <a:rPr lang="en-US" dirty="0" smtClean="0"/>
            </a:br>
            <a:r>
              <a:rPr lang="en-US" dirty="0" smtClean="0"/>
              <a:t>trailers) for control </a:t>
            </a:r>
            <a:br>
              <a:rPr lang="en-US" dirty="0" smtClean="0"/>
            </a:b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Naming depends</a:t>
            </a:r>
            <a:br>
              <a:rPr lang="en-US" dirty="0" smtClean="0"/>
            </a:br>
            <a:r>
              <a:rPr lang="en-US" dirty="0" smtClean="0"/>
              <a:t>on layer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92696"/>
              </p:ext>
            </p:extLst>
          </p:nvPr>
        </p:nvGraphicFramePr>
        <p:xfrm>
          <a:off x="3893751" y="3452813"/>
          <a:ext cx="5250249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Visio" r:id="rId3" imgW="2200343" imgH="1171575" progId="">
                  <p:embed/>
                </p:oleObj>
              </mc:Choice>
              <mc:Fallback>
                <p:oleObj name="Visio" r:id="rId3" imgW="2200343" imgH="1171575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751" y="3452813"/>
                        <a:ext cx="5250249" cy="279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5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Process-to-process communication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network. How to get between programs?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71074"/>
              </p:ext>
            </p:extLst>
          </p:nvPr>
        </p:nvGraphicFramePr>
        <p:xfrm>
          <a:off x="1371600" y="2057400"/>
          <a:ext cx="643294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Visio" r:id="rId3" imgW="6588057" imgH="4448265" progId="">
                  <p:embed/>
                </p:oleObj>
              </mc:Choice>
              <mc:Fallback>
                <p:oleObj name="Visio" r:id="rId3" imgW="6588057" imgH="44482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643294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0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devices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devices differ by highest layer processed</a:t>
            </a:r>
          </a:p>
          <a:p>
            <a:pPr lvl="1"/>
            <a:r>
              <a:rPr lang="en-US" dirty="0" smtClean="0"/>
              <a:t>Devices can process/modify headers up to that layer</a:t>
            </a:r>
          </a:p>
          <a:p>
            <a:pPr lvl="1"/>
            <a:r>
              <a:rPr lang="en-US" dirty="0" smtClean="0"/>
              <a:t>Switches and routers are most common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13031"/>
              </p:ext>
            </p:extLst>
          </p:nvPr>
        </p:nvGraphicFramePr>
        <p:xfrm>
          <a:off x="990601" y="2975113"/>
          <a:ext cx="7162799" cy="34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Visio" r:id="rId3" imgW="4381230" imgH="2095141" progId="">
                  <p:embed/>
                </p:oleObj>
              </mc:Choice>
              <mc:Fallback>
                <p:oleObj name="Visio" r:id="rId3" imgW="4381230" imgH="2095141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2975113"/>
                        <a:ext cx="7162799" cy="342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533400" y="64389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AutoShape 4" descr="BS00580_"/>
          <p:cNvSpPr>
            <a:spLocks noChangeAspect="1" noChangeArrowheads="1"/>
          </p:cNvSpPr>
          <p:nvPr/>
        </p:nvSpPr>
        <p:spPr bwMode="auto">
          <a:xfrm>
            <a:off x="1066800" y="1866900"/>
            <a:ext cx="1828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6" name="AutoShape 5" descr="BS00580_"/>
          <p:cNvSpPr>
            <a:spLocks noChangeAspect="1" noChangeArrowheads="1"/>
          </p:cNvSpPr>
          <p:nvPr/>
        </p:nvSpPr>
        <p:spPr bwMode="auto">
          <a:xfrm>
            <a:off x="6477000" y="1916113"/>
            <a:ext cx="1828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257800" y="2814638"/>
            <a:ext cx="12192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455738" y="3271838"/>
            <a:ext cx="1287462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Application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455738" y="3727450"/>
            <a:ext cx="1287462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Pre.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455738" y="4186238"/>
            <a:ext cx="1287462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Session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1455738" y="4643438"/>
            <a:ext cx="1287462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1455738" y="5100638"/>
            <a:ext cx="1287462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Network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455738" y="5557838"/>
            <a:ext cx="1287462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 Link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455738" y="6015038"/>
            <a:ext cx="1287462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Physical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990600" y="32718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990600" y="3727450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990600" y="41862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990600" y="4643438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990600" y="51006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990600" y="5557838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990600" y="60150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2" name="Rectangle 21"/>
          <p:cNvSpPr>
            <a:spLocks noChangeArrowheads="1"/>
          </p:cNvSpPr>
          <p:nvPr/>
        </p:nvSpPr>
        <p:spPr bwMode="auto">
          <a:xfrm>
            <a:off x="5257800" y="3271838"/>
            <a:ext cx="12192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4953000" y="32718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4" name="Rectangle 23"/>
          <p:cNvSpPr>
            <a:spLocks noChangeArrowheads="1"/>
          </p:cNvSpPr>
          <p:nvPr/>
        </p:nvSpPr>
        <p:spPr bwMode="auto">
          <a:xfrm>
            <a:off x="4953000" y="3729038"/>
            <a:ext cx="15240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4648200" y="37290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6" name="Rectangle 25"/>
          <p:cNvSpPr>
            <a:spLocks noChangeArrowheads="1"/>
          </p:cNvSpPr>
          <p:nvPr/>
        </p:nvSpPr>
        <p:spPr bwMode="auto">
          <a:xfrm>
            <a:off x="4648200" y="4186238"/>
            <a:ext cx="18288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37" name="Rectangle 26"/>
          <p:cNvSpPr>
            <a:spLocks noChangeArrowheads="1"/>
          </p:cNvSpPr>
          <p:nvPr/>
        </p:nvSpPr>
        <p:spPr bwMode="auto">
          <a:xfrm>
            <a:off x="4343400" y="41862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8" name="Rectangle 27"/>
          <p:cNvSpPr>
            <a:spLocks noChangeArrowheads="1"/>
          </p:cNvSpPr>
          <p:nvPr/>
        </p:nvSpPr>
        <p:spPr bwMode="auto">
          <a:xfrm>
            <a:off x="4343400" y="4643438"/>
            <a:ext cx="21336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39" name="Rectangle 28"/>
          <p:cNvSpPr>
            <a:spLocks noChangeArrowheads="1"/>
          </p:cNvSpPr>
          <p:nvPr/>
        </p:nvSpPr>
        <p:spPr bwMode="auto">
          <a:xfrm>
            <a:off x="4038600" y="46434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0" name="Rectangle 29"/>
          <p:cNvSpPr>
            <a:spLocks noChangeArrowheads="1"/>
          </p:cNvSpPr>
          <p:nvPr/>
        </p:nvSpPr>
        <p:spPr bwMode="auto">
          <a:xfrm>
            <a:off x="4038600" y="5100638"/>
            <a:ext cx="24384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1" name="Rectangle 30"/>
          <p:cNvSpPr>
            <a:spLocks noChangeArrowheads="1"/>
          </p:cNvSpPr>
          <p:nvPr/>
        </p:nvSpPr>
        <p:spPr bwMode="auto">
          <a:xfrm>
            <a:off x="3733800" y="51006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2" name="Rectangle 31"/>
          <p:cNvSpPr>
            <a:spLocks noChangeArrowheads="1"/>
          </p:cNvSpPr>
          <p:nvPr/>
        </p:nvSpPr>
        <p:spPr bwMode="auto">
          <a:xfrm>
            <a:off x="3733800" y="5557838"/>
            <a:ext cx="27432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3" name="Rectangle 32"/>
          <p:cNvSpPr>
            <a:spLocks noChangeArrowheads="1"/>
          </p:cNvSpPr>
          <p:nvPr/>
        </p:nvSpPr>
        <p:spPr bwMode="auto">
          <a:xfrm>
            <a:off x="3429000" y="55578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4" name="Rectangle 33"/>
          <p:cNvSpPr>
            <a:spLocks noChangeArrowheads="1"/>
          </p:cNvSpPr>
          <p:nvPr/>
        </p:nvSpPr>
        <p:spPr bwMode="auto">
          <a:xfrm>
            <a:off x="3429000" y="6015038"/>
            <a:ext cx="30480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5" name="Rectangle 34"/>
          <p:cNvSpPr>
            <a:spLocks noChangeArrowheads="1"/>
          </p:cNvSpPr>
          <p:nvPr/>
        </p:nvSpPr>
        <p:spPr bwMode="auto">
          <a:xfrm>
            <a:off x="3124200" y="6015038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6" name="Rectangle 35"/>
          <p:cNvSpPr>
            <a:spLocks noChangeArrowheads="1"/>
          </p:cNvSpPr>
          <p:nvPr/>
        </p:nvSpPr>
        <p:spPr bwMode="auto">
          <a:xfrm>
            <a:off x="6858000" y="3271838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Application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7" name="Rectangle 36"/>
          <p:cNvSpPr>
            <a:spLocks noChangeArrowheads="1"/>
          </p:cNvSpPr>
          <p:nvPr/>
        </p:nvSpPr>
        <p:spPr bwMode="auto">
          <a:xfrm>
            <a:off x="6858000" y="3727450"/>
            <a:ext cx="1287463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Pre.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8" name="Rectangle 37"/>
          <p:cNvSpPr>
            <a:spLocks noChangeArrowheads="1"/>
          </p:cNvSpPr>
          <p:nvPr/>
        </p:nvSpPr>
        <p:spPr bwMode="auto">
          <a:xfrm>
            <a:off x="6858000" y="4186238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Session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49" name="Rectangle 38"/>
          <p:cNvSpPr>
            <a:spLocks noChangeArrowheads="1"/>
          </p:cNvSpPr>
          <p:nvPr/>
        </p:nvSpPr>
        <p:spPr bwMode="auto">
          <a:xfrm>
            <a:off x="6858000" y="4643438"/>
            <a:ext cx="1287463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0" name="Rectangle 39"/>
          <p:cNvSpPr>
            <a:spLocks noChangeArrowheads="1"/>
          </p:cNvSpPr>
          <p:nvPr/>
        </p:nvSpPr>
        <p:spPr bwMode="auto">
          <a:xfrm>
            <a:off x="6858000" y="5100638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Network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1" name="Rectangle 40"/>
          <p:cNvSpPr>
            <a:spLocks noChangeArrowheads="1"/>
          </p:cNvSpPr>
          <p:nvPr/>
        </p:nvSpPr>
        <p:spPr bwMode="auto">
          <a:xfrm>
            <a:off x="6858000" y="5557838"/>
            <a:ext cx="1287463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 Link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2" name="Rectangle 41"/>
          <p:cNvSpPr>
            <a:spLocks noChangeArrowheads="1"/>
          </p:cNvSpPr>
          <p:nvPr/>
        </p:nvSpPr>
        <p:spPr bwMode="auto">
          <a:xfrm>
            <a:off x="6858000" y="6015038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Physical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3" name="Rectangle 42"/>
          <p:cNvSpPr>
            <a:spLocks noChangeArrowheads="1"/>
          </p:cNvSpPr>
          <p:nvPr/>
        </p:nvSpPr>
        <p:spPr bwMode="auto">
          <a:xfrm>
            <a:off x="8283575" y="32718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4" name="Rectangle 43"/>
          <p:cNvSpPr>
            <a:spLocks noChangeArrowheads="1"/>
          </p:cNvSpPr>
          <p:nvPr/>
        </p:nvSpPr>
        <p:spPr bwMode="auto">
          <a:xfrm>
            <a:off x="8283575" y="3727450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5" name="Rectangle 44"/>
          <p:cNvSpPr>
            <a:spLocks noChangeArrowheads="1"/>
          </p:cNvSpPr>
          <p:nvPr/>
        </p:nvSpPr>
        <p:spPr bwMode="auto">
          <a:xfrm>
            <a:off x="8283575" y="41862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6" name="Rectangle 45"/>
          <p:cNvSpPr>
            <a:spLocks noChangeArrowheads="1"/>
          </p:cNvSpPr>
          <p:nvPr/>
        </p:nvSpPr>
        <p:spPr bwMode="auto">
          <a:xfrm>
            <a:off x="8283575" y="4643438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7" name="Rectangle 46"/>
          <p:cNvSpPr>
            <a:spLocks noChangeArrowheads="1"/>
          </p:cNvSpPr>
          <p:nvPr/>
        </p:nvSpPr>
        <p:spPr bwMode="auto">
          <a:xfrm>
            <a:off x="8283575" y="51006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8" name="Rectangle 47"/>
          <p:cNvSpPr>
            <a:spLocks noChangeArrowheads="1"/>
          </p:cNvSpPr>
          <p:nvPr/>
        </p:nvSpPr>
        <p:spPr bwMode="auto">
          <a:xfrm>
            <a:off x="8283575" y="5557838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59" name="Rectangle 48"/>
          <p:cNvSpPr>
            <a:spLocks noChangeArrowheads="1"/>
          </p:cNvSpPr>
          <p:nvPr/>
        </p:nvSpPr>
        <p:spPr bwMode="auto">
          <a:xfrm>
            <a:off x="8283575" y="6015038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60" name="AutoShape 49" descr="cloud2_0"/>
          <p:cNvSpPr>
            <a:spLocks noChangeArrowheads="1"/>
          </p:cNvSpPr>
          <p:nvPr/>
        </p:nvSpPr>
        <p:spPr bwMode="auto">
          <a:xfrm>
            <a:off x="3581400" y="1885156"/>
            <a:ext cx="2133600" cy="501650"/>
          </a:xfrm>
          <a:prstGeom prst="cloudCallout">
            <a:avLst>
              <a:gd name="adj1" fmla="val 79241"/>
              <a:gd name="adj2" fmla="val 6014"/>
            </a:avLst>
          </a:prstGeom>
          <a:blipFill dpi="0" rotWithShape="0">
            <a:blip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Network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62" name="Text Box 51"/>
          <p:cNvSpPr txBox="1">
            <a:spLocks noChangeArrowheads="1"/>
          </p:cNvSpPr>
          <p:nvPr/>
        </p:nvSpPr>
        <p:spPr bwMode="auto">
          <a:xfrm>
            <a:off x="8320088" y="20955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63" name="Text Box 52"/>
          <p:cNvSpPr txBox="1">
            <a:spLocks noChangeArrowheads="1"/>
          </p:cNvSpPr>
          <p:nvPr/>
        </p:nvSpPr>
        <p:spPr bwMode="auto">
          <a:xfrm>
            <a:off x="611188" y="2095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64" name="AutoShape 53"/>
          <p:cNvSpPr>
            <a:spLocks noChangeArrowheads="1"/>
          </p:cNvSpPr>
          <p:nvPr/>
        </p:nvSpPr>
        <p:spPr bwMode="auto">
          <a:xfrm>
            <a:off x="6553200" y="2781300"/>
            <a:ext cx="228600" cy="3581400"/>
          </a:xfrm>
          <a:prstGeom prst="downArrow">
            <a:avLst>
              <a:gd name="adj1" fmla="val 30556"/>
              <a:gd name="adj2" fmla="val 1964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65" name="AutoShape 54"/>
          <p:cNvSpPr>
            <a:spLocks noChangeArrowheads="1"/>
          </p:cNvSpPr>
          <p:nvPr/>
        </p:nvSpPr>
        <p:spPr bwMode="auto">
          <a:xfrm flipV="1">
            <a:off x="2819400" y="2781300"/>
            <a:ext cx="228600" cy="3581400"/>
          </a:xfrm>
          <a:prstGeom prst="downArrow">
            <a:avLst>
              <a:gd name="adj1" fmla="val 30556"/>
              <a:gd name="adj2" fmla="val 1964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66" name="Freeform 55"/>
          <p:cNvSpPr>
            <a:spLocks/>
          </p:cNvSpPr>
          <p:nvPr/>
        </p:nvSpPr>
        <p:spPr bwMode="auto">
          <a:xfrm>
            <a:off x="2857500" y="1828800"/>
            <a:ext cx="3505200" cy="228600"/>
          </a:xfrm>
          <a:custGeom>
            <a:avLst/>
            <a:gdLst>
              <a:gd name="T0" fmla="*/ 2208 w 2208"/>
              <a:gd name="T1" fmla="*/ 144 h 144"/>
              <a:gd name="T2" fmla="*/ 1152 w 2208"/>
              <a:gd name="T3" fmla="*/ 0 h 144"/>
              <a:gd name="T4" fmla="*/ 0 w 2208"/>
              <a:gd name="T5" fmla="*/ 144 h 144"/>
              <a:gd name="T6" fmla="*/ 0 60000 65536"/>
              <a:gd name="T7" fmla="*/ 0 60000 65536"/>
              <a:gd name="T8" fmla="*/ 0 60000 65536"/>
              <a:gd name="T9" fmla="*/ 0 w 2208"/>
              <a:gd name="T10" fmla="*/ 0 h 144"/>
              <a:gd name="T11" fmla="*/ 2208 w 220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144">
                <a:moveTo>
                  <a:pt x="2208" y="144"/>
                </a:moveTo>
                <a:cubicBezTo>
                  <a:pt x="1864" y="72"/>
                  <a:pt x="1520" y="0"/>
                  <a:pt x="1152" y="0"/>
                </a:cubicBezTo>
                <a:cubicBezTo>
                  <a:pt x="784" y="0"/>
                  <a:pt x="392" y="72"/>
                  <a:pt x="0" y="144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67" name="Text Box 56"/>
          <p:cNvSpPr txBox="1">
            <a:spLocks noChangeArrowheads="1"/>
          </p:cNvSpPr>
          <p:nvPr/>
        </p:nvSpPr>
        <p:spPr bwMode="auto">
          <a:xfrm>
            <a:off x="457200" y="609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669999"/>
                </a:solidFill>
                <a:latin typeface="Garamond" pitchFamily="18" charset="0"/>
              </a:rPr>
              <a:t>Layered Network Architecture (OSI)</a:t>
            </a:r>
          </a:p>
        </p:txBody>
      </p:sp>
    </p:spTree>
    <p:extLst>
      <p:ext uri="{BB962C8B-B14F-4D97-AF65-F5344CB8AC3E}">
        <p14:creationId xmlns:p14="http://schemas.microsoft.com/office/powerpoint/2010/main" val="82026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-000004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 of Internet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800" dirty="0" smtClean="0"/>
              <a:t>Number of users: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828800"/>
            <a:ext cx="6346371" cy="439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495300" y="6500813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95300" y="606425"/>
            <a:ext cx="8229600" cy="1139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200" b="1">
                <a:solidFill>
                  <a:srgbClr val="669999"/>
                </a:solidFill>
                <a:latin typeface="Garamond" pitchFamily="18" charset="0"/>
              </a:rPr>
              <a:t>TCP/IP Model</a:t>
            </a:r>
            <a:endParaRPr lang="en-US" sz="4400" b="1">
              <a:solidFill>
                <a:srgbClr val="669999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95300" y="5664200"/>
            <a:ext cx="8229600" cy="636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00"/>
              </a:buClr>
              <a:buSzPct val="65000"/>
              <a:buFont typeface="Wingdings" pitchFamily="2" charset="2"/>
              <a:buChar char="n"/>
            </a:pPr>
            <a:r>
              <a:rPr lang="en-US" sz="2100">
                <a:solidFill>
                  <a:srgbClr val="000000"/>
                </a:solidFill>
                <a:cs typeface="Arial" charset="0"/>
              </a:rPr>
              <a:t>ISO OSI (Open Systems Interconnection) not fully implemented </a:t>
            </a:r>
            <a:endParaRPr lang="en-US" sz="12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CC00"/>
              </a:buClr>
              <a:buSzPct val="65000"/>
              <a:buFont typeface="Wingdings" pitchFamily="2" charset="2"/>
              <a:buChar char="n"/>
            </a:pPr>
            <a:r>
              <a:rPr lang="en-US" sz="2100">
                <a:solidFill>
                  <a:srgbClr val="000000"/>
                </a:solidFill>
                <a:cs typeface="Arial" charset="0"/>
              </a:rPr>
              <a:t>Presentation and Session layers not present in TCP/IP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2644775" y="2538413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Application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2644775" y="2994025"/>
            <a:ext cx="1287463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Pre.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2644775" y="3452813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Session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2644775" y="3910013"/>
            <a:ext cx="1287463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2644775" y="4367213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Network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2644775" y="4824413"/>
            <a:ext cx="1287463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 Link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2644775" y="5281613"/>
            <a:ext cx="1287463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Physical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2179638" y="2538413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2179638" y="2994025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2179638" y="3452813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2179638" y="3910013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2179638" y="4367213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3" name="Rectangle 18"/>
          <p:cNvSpPr>
            <a:spLocks noChangeArrowheads="1"/>
          </p:cNvSpPr>
          <p:nvPr/>
        </p:nvSpPr>
        <p:spPr bwMode="auto">
          <a:xfrm>
            <a:off x="2179638" y="4824413"/>
            <a:ext cx="403225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2179638" y="5281613"/>
            <a:ext cx="403225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4618038" y="2538413"/>
            <a:ext cx="1287462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Application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4618038" y="3910013"/>
            <a:ext cx="1287462" cy="34925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TCP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7" name="Rectangle 22"/>
          <p:cNvSpPr>
            <a:spLocks noChangeArrowheads="1"/>
          </p:cNvSpPr>
          <p:nvPr/>
        </p:nvSpPr>
        <p:spPr bwMode="auto">
          <a:xfrm>
            <a:off x="4618038" y="4367213"/>
            <a:ext cx="1287462" cy="347662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8" name="Rectangle 23"/>
          <p:cNvSpPr>
            <a:spLocks noChangeArrowheads="1"/>
          </p:cNvSpPr>
          <p:nvPr/>
        </p:nvSpPr>
        <p:spPr bwMode="auto">
          <a:xfrm>
            <a:off x="4618038" y="4824413"/>
            <a:ext cx="1287462" cy="838200"/>
          </a:xfrm>
          <a:prstGeom prst="rect">
            <a:avLst/>
          </a:prstGeom>
          <a:solidFill>
            <a:srgbClr val="3B812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Host-to-Net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2706688" y="2081213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OSI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4641850" y="2081213"/>
            <a:ext cx="111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TCP/IP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7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interconnect ports of the network system?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4733"/>
              </p:ext>
            </p:extLst>
          </p:nvPr>
        </p:nvGraphicFramePr>
        <p:xfrm>
          <a:off x="1828800" y="2162433"/>
          <a:ext cx="5638800" cy="416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Visio" r:id="rId3" imgW="6203815" imgH="4579279" progId="">
                  <p:embed/>
                </p:oleObj>
              </mc:Choice>
              <mc:Fallback>
                <p:oleObj name="Visio" r:id="rId3" imgW="6203815" imgH="45792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62433"/>
                        <a:ext cx="5638800" cy="4162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2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Shortest path routing</a:t>
            </a:r>
          </a:p>
          <a:p>
            <a:r>
              <a:rPr lang="en-US" dirty="0"/>
              <a:t>Centralized approach</a:t>
            </a:r>
          </a:p>
          <a:p>
            <a:pPr lvl="1"/>
            <a:r>
              <a:rPr lang="en-US" dirty="0"/>
              <a:t>Each node has full “view” of network</a:t>
            </a:r>
          </a:p>
          <a:p>
            <a:pPr lvl="1"/>
            <a:r>
              <a:rPr lang="en-US" dirty="0"/>
              <a:t>Each node calculates shortest path using routing algorithm</a:t>
            </a:r>
          </a:p>
          <a:p>
            <a:pPr lvl="1"/>
            <a:r>
              <a:rPr lang="en-US" dirty="0"/>
              <a:t>“Link state algorithm”</a:t>
            </a:r>
          </a:p>
          <a:p>
            <a:pPr lvl="1"/>
            <a:r>
              <a:rPr lang="en-US" dirty="0"/>
              <a:t>(Exchange of link information always decentralized)</a:t>
            </a:r>
          </a:p>
          <a:p>
            <a:r>
              <a:rPr lang="en-US" dirty="0"/>
              <a:t>Distributed approach</a:t>
            </a:r>
          </a:p>
          <a:p>
            <a:pPr lvl="1"/>
            <a:r>
              <a:rPr lang="en-US" dirty="0"/>
              <a:t>Each node computes best path without full view</a:t>
            </a:r>
          </a:p>
          <a:p>
            <a:pPr lvl="1"/>
            <a:r>
              <a:rPr lang="en-US" dirty="0"/>
              <a:t>Shortest path computed as link information is exchanged</a:t>
            </a:r>
          </a:p>
          <a:p>
            <a:pPr lvl="1"/>
            <a:r>
              <a:rPr lang="en-US" dirty="0"/>
              <a:t>“Distance vector algorithm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35746"/>
              </p:ext>
            </p:extLst>
          </p:nvPr>
        </p:nvGraphicFramePr>
        <p:xfrm>
          <a:off x="5562600" y="1219200"/>
          <a:ext cx="3232150" cy="184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Visio" r:id="rId3" imgW="3689215" imgH="2110237" progId="">
                  <p:embed/>
                </p:oleObj>
              </mc:Choice>
              <mc:Fallback>
                <p:oleObj name="Visio" r:id="rId3" imgW="3689215" imgH="21102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232150" cy="1848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21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Prefix lookups for packet forwarding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724400"/>
          </a:xfrm>
        </p:spPr>
        <p:txBody>
          <a:bodyPr/>
          <a:lstStyle/>
          <a:p>
            <a:r>
              <a:rPr lang="en-US" sz="2800" dirty="0" smtClean="0"/>
              <a:t>Match of IP destination address</a:t>
            </a:r>
            <a:br>
              <a:rPr lang="en-US" sz="2800" dirty="0" smtClean="0"/>
            </a:br>
            <a:r>
              <a:rPr lang="en-US" sz="2800" dirty="0" smtClean="0"/>
              <a:t>with prefixes specified in FIB</a:t>
            </a:r>
          </a:p>
          <a:p>
            <a:pPr lvl="1"/>
            <a:r>
              <a:rPr lang="en-US" dirty="0" smtClean="0"/>
              <a:t>Longest matching prefix</a:t>
            </a:r>
          </a:p>
          <a:p>
            <a:r>
              <a:rPr lang="en-US" sz="2800" dirty="0" smtClean="0"/>
              <a:t>Typical core router</a:t>
            </a:r>
          </a:p>
          <a:p>
            <a:pPr lvl="1"/>
            <a:r>
              <a:rPr lang="en-US" dirty="0" smtClean="0"/>
              <a:t>Hundreds of thousands of prefixes</a:t>
            </a:r>
          </a:p>
          <a:p>
            <a:pPr lvl="1"/>
            <a:r>
              <a:rPr lang="en-US" dirty="0" smtClean="0"/>
              <a:t>Millions of lookups per second</a:t>
            </a:r>
          </a:p>
          <a:p>
            <a:r>
              <a:rPr lang="en-US" sz="2800" dirty="0" smtClean="0"/>
              <a:t>Efficient data structures and</a:t>
            </a:r>
            <a:br>
              <a:rPr lang="en-US" sz="2800" dirty="0" smtClean="0"/>
            </a:br>
            <a:r>
              <a:rPr lang="en-US" sz="2800" dirty="0" smtClean="0"/>
              <a:t>algorithms essential for lookup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11201"/>
              </p:ext>
            </p:extLst>
          </p:nvPr>
        </p:nvGraphicFramePr>
        <p:xfrm>
          <a:off x="6096000" y="1219200"/>
          <a:ext cx="2787914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Visio" r:id="rId3" imgW="3574915" imgH="6546640" progId="">
                  <p:embed/>
                </p:oleObj>
              </mc:Choice>
              <mc:Fallback>
                <p:oleObj name="Visio" r:id="rId3" imgW="3574915" imgH="6546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219200"/>
                        <a:ext cx="2787914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8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362200" y="1828800"/>
            <a:ext cx="4495800" cy="3048000"/>
          </a:xfrm>
          <a:prstGeom prst="cloudCallout">
            <a:avLst>
              <a:gd name="adj1" fmla="val -25426"/>
              <a:gd name="adj2" fmla="val 78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4579" name="Picture 3" descr="j0300520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0"/>
            <a:ext cx="952500" cy="819150"/>
          </a:xfrm>
          <a:noFill/>
          <a:ln/>
        </p:spPr>
      </p:pic>
      <p:pic>
        <p:nvPicPr>
          <p:cNvPr id="24580" name="Picture 4" descr="j01953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29403" y="4648203"/>
            <a:ext cx="1343096" cy="1371597"/>
          </a:xfrm>
          <a:noFill/>
          <a:ln/>
        </p:spPr>
      </p:pic>
      <p:pic>
        <p:nvPicPr>
          <p:cNvPr id="24581" name="Picture 5" descr="MCj0426048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400" y="838200"/>
            <a:ext cx="838199" cy="897227"/>
          </a:xfrm>
          <a:noFill/>
          <a:ln/>
        </p:spPr>
      </p:pic>
      <p:pic>
        <p:nvPicPr>
          <p:cNvPr id="24582" name="Picture 6" descr="MCBS00600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849699"/>
            <a:ext cx="1524000" cy="1072765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953000" y="9906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Database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14400" y="18288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Multimedia &amp;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Transcoding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8600" y="3886200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Wireless </a:t>
            </a:r>
          </a:p>
        </p:txBody>
      </p:sp>
      <p:pic>
        <p:nvPicPr>
          <p:cNvPr id="24586" name="Picture 10" descr="MCj031933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590800"/>
            <a:ext cx="1475945" cy="1328738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96200" y="3581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Computer Games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781800" y="4267203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E Mail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334000" y="58674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FTP</a:t>
            </a:r>
          </a:p>
        </p:txBody>
      </p:sp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3657600" y="2819403"/>
            <a:ext cx="2066926" cy="1039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INTERNET</a:t>
            </a:r>
          </a:p>
        </p:txBody>
      </p:sp>
      <p:pic>
        <p:nvPicPr>
          <p:cNvPr id="24591" name="Picture 15" descr="MCj042382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568674" y="4648203"/>
            <a:ext cx="1558702" cy="1600197"/>
          </a:xfrm>
          <a:noFill/>
          <a:ln/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990600" y="4343403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Telephone</a:t>
            </a:r>
          </a:p>
        </p:txBody>
      </p:sp>
      <p:pic>
        <p:nvPicPr>
          <p:cNvPr id="24593" name="Picture 17" descr="gnome-mime-application-v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914400"/>
            <a:ext cx="609600" cy="660400"/>
          </a:xfrm>
          <a:prstGeom prst="rect">
            <a:avLst/>
          </a:prstGeom>
          <a:noFill/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705600" y="18288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Virus and Malware</a:t>
            </a:r>
          </a:p>
        </p:txBody>
      </p:sp>
      <p:pic>
        <p:nvPicPr>
          <p:cNvPr id="24595" name="Picture 19" descr="server-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5029200"/>
            <a:ext cx="874038" cy="1219200"/>
          </a:xfrm>
          <a:prstGeom prst="rect">
            <a:avLst/>
          </a:prstGeom>
          <a:noFill/>
        </p:spPr>
      </p:pic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590800" y="16764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648200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6248400" y="15240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8580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096000" y="43434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648200" y="48768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V="1">
            <a:off x="2667000" y="4648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524000" y="1676400"/>
            <a:ext cx="5334000" cy="4343400"/>
          </a:xfrm>
          <a:prstGeom prst="cloudCallout">
            <a:avLst>
              <a:gd name="adj1" fmla="val -32208"/>
              <a:gd name="adj2" fmla="val 33708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1" y="2667000"/>
            <a:ext cx="3757613" cy="3251200"/>
            <a:chOff x="2016" y="768"/>
            <a:chExt cx="2367" cy="2048"/>
          </a:xfrm>
        </p:grpSpPr>
        <p:pic>
          <p:nvPicPr>
            <p:cNvPr id="26628" name="Picture 4" descr="ladybi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448"/>
              <a:ext cx="480" cy="368"/>
            </a:xfrm>
            <a:prstGeom prst="rect">
              <a:avLst/>
            </a:prstGeom>
            <a:noFill/>
          </p:spPr>
        </p:pic>
        <p:pic>
          <p:nvPicPr>
            <p:cNvPr id="26629" name="Picture 5" descr="ladybi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1968"/>
              <a:ext cx="480" cy="3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6" descr="ladybi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1440"/>
              <a:ext cx="447" cy="342"/>
            </a:xfrm>
            <a:prstGeom prst="rect">
              <a:avLst/>
            </a:prstGeom>
            <a:noFill/>
          </p:spPr>
        </p:pic>
        <p:pic>
          <p:nvPicPr>
            <p:cNvPr id="26631" name="Picture 7" descr="ladybi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768"/>
              <a:ext cx="399" cy="306"/>
            </a:xfrm>
            <a:prstGeom prst="rect">
              <a:avLst/>
            </a:prstGeom>
            <a:noFill/>
          </p:spPr>
        </p:pic>
      </p:grpSp>
      <p:pic>
        <p:nvPicPr>
          <p:cNvPr id="26632" name="Picture 8" descr="ladybi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762000" cy="584200"/>
          </a:xfrm>
          <a:prstGeom prst="rect">
            <a:avLst/>
          </a:prstGeom>
          <a:noFill/>
        </p:spPr>
      </p:pic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2514600" y="3657601"/>
            <a:ext cx="2066926" cy="1039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INTERNET</a:t>
            </a:r>
          </a:p>
        </p:txBody>
      </p:sp>
      <p:pic>
        <p:nvPicPr>
          <p:cNvPr id="26634" name="Picture 10" descr="MMj0395755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81800" y="5105400"/>
            <a:ext cx="762000" cy="342900"/>
          </a:xfrm>
          <a:noFill/>
          <a:ln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600200"/>
            <a:ext cx="1600200" cy="17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762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INTERNET APPLICATIONS - SECURITY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810000" y="990600"/>
            <a:ext cx="4267200" cy="3276600"/>
          </a:xfrm>
          <a:prstGeom prst="cloudCallout">
            <a:avLst>
              <a:gd name="adj1" fmla="val -82278"/>
              <a:gd name="adj2" fmla="val 203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75" name="Picture 3" descr="MPj0422331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830" y="3429000"/>
            <a:ext cx="1880984" cy="2819400"/>
          </a:xfrm>
          <a:noFill/>
          <a:ln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204787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MCj021556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21376" y="2676528"/>
            <a:ext cx="1490663" cy="2371725"/>
          </a:xfrm>
          <a:noFill/>
          <a:ln/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5638800" y="1066803"/>
            <a:ext cx="2066926" cy="1039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INTERNET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438400" y="50292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FF6600"/>
                </a:solidFill>
                <a:latin typeface="Times New Roman" pitchFamily="18" charset="0"/>
              </a:rPr>
              <a:t>We must protect the Internet by adding more intelligence. Well, why not provide some additional service and make some money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533400" y="68961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295400" y="3025775"/>
            <a:ext cx="2743200" cy="2514600"/>
          </a:xfrm>
          <a:prstGeom prst="ellipse">
            <a:avLst/>
          </a:prstGeom>
          <a:noFill/>
          <a:ln w="2286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724400" y="3406775"/>
            <a:ext cx="2514600" cy="1676400"/>
          </a:xfrm>
          <a:prstGeom prst="rect">
            <a:avLst/>
          </a:prstGeom>
          <a:noFill/>
          <a:ln w="2286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981200" y="3482975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209800" y="3940175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2133600" y="348297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1981200" y="36353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2286000" y="3787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514600" y="3559175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2895600" y="3559175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2667000" y="3787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3048000" y="3787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209800" y="4473575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2133600" y="401637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1981200" y="41687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22860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2514600" y="4092575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2895600" y="4092575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26670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30480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209800" y="5006975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2133600" y="4549775"/>
            <a:ext cx="3048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H="1">
            <a:off x="1981200" y="47021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>
            <a:off x="2286000" y="4854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514600" y="4625975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2895600" y="4625975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H="1">
            <a:off x="2667000" y="4854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3048000" y="4854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4953000" y="3863975"/>
            <a:ext cx="457200" cy="457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5791200" y="3940175"/>
            <a:ext cx="304800" cy="3810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5105400" y="447357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6019800" y="447357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 flipH="1">
            <a:off x="51816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6477000" y="3863975"/>
            <a:ext cx="457200" cy="457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 flipH="1">
            <a:off x="67056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 flipH="1">
            <a:off x="58674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 flipH="1">
            <a:off x="6019800" y="4321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Freeform 39"/>
          <p:cNvSpPr>
            <a:spLocks/>
          </p:cNvSpPr>
          <p:nvPr/>
        </p:nvSpPr>
        <p:spPr bwMode="auto">
          <a:xfrm>
            <a:off x="6934200" y="3787775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72" y="96"/>
              </a:cxn>
              <a:cxn ang="0">
                <a:pos x="816" y="0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268" y="132"/>
                  <a:pt x="536" y="120"/>
                  <a:pt x="672" y="96"/>
                </a:cubicBezTo>
                <a:cubicBezTo>
                  <a:pt x="808" y="72"/>
                  <a:pt x="812" y="36"/>
                  <a:pt x="81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 flipV="1">
            <a:off x="6934200" y="4168775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72" y="96"/>
              </a:cxn>
              <a:cxn ang="0">
                <a:pos x="816" y="0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268" y="132"/>
                  <a:pt x="536" y="120"/>
                  <a:pt x="672" y="96"/>
                </a:cubicBezTo>
                <a:cubicBezTo>
                  <a:pt x="808" y="72"/>
                  <a:pt x="812" y="36"/>
                  <a:pt x="81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6934200" y="409257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7591084" y="3057525"/>
            <a:ext cx="12009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Connections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to outside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world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03" name="Freeform 43"/>
          <p:cNvSpPr>
            <a:spLocks/>
          </p:cNvSpPr>
          <p:nvPr/>
        </p:nvSpPr>
        <p:spPr bwMode="auto">
          <a:xfrm flipH="1" flipV="1">
            <a:off x="3276600" y="4092575"/>
            <a:ext cx="1676400" cy="3810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72" y="96"/>
              </a:cxn>
              <a:cxn ang="0">
                <a:pos x="816" y="0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268" y="132"/>
                  <a:pt x="536" y="120"/>
                  <a:pt x="672" y="96"/>
                </a:cubicBezTo>
                <a:cubicBezTo>
                  <a:pt x="808" y="72"/>
                  <a:pt x="812" y="36"/>
                  <a:pt x="81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5470616" y="2263776"/>
            <a:ext cx="1106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Application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gateway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4519319" y="2492375"/>
            <a:ext cx="840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Packet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filtering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routers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5029200" y="3254375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5105400" y="3254375"/>
            <a:ext cx="1447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5791200" y="2797175"/>
            <a:ext cx="152400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495349" y="2905126"/>
            <a:ext cx="1550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Home/Corporate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network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>
            <a:off x="1143000" y="3406775"/>
            <a:ext cx="6096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3700878" y="5387976"/>
            <a:ext cx="947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Security </a:t>
            </a: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perimeter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H="1" flipV="1">
            <a:off x="3810000" y="5006975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228600" y="1066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  <a:cs typeface="Arial" charset="0"/>
              </a:rPr>
              <a:t>Firewall:</a:t>
            </a:r>
            <a:r>
              <a:rPr lang="en-US" sz="2800" b="1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Arial" charset="0"/>
                <a:cs typeface="Arial" charset="0"/>
              </a:rPr>
              <a:t>Rules to accept, deny (drop) or reject (drop with notification to sender) packets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52272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Deep Packet Inspection (DPI): L7 Filter</a:t>
            </a:r>
            <a:endParaRPr lang="en-US" altLang="zh-CN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39790" cy="4604859"/>
          </a:xfrm>
        </p:spPr>
        <p:txBody>
          <a:bodyPr/>
          <a:lstStyle/>
          <a:p>
            <a:pPr lvl="1"/>
            <a:r>
              <a:rPr lang="en-US" sz="2200" dirty="0" smtClean="0"/>
              <a:t>Target</a:t>
            </a:r>
            <a:r>
              <a:rPr lang="en-US" sz="2200" dirty="0"/>
              <a:t>: </a:t>
            </a:r>
          </a:p>
          <a:p>
            <a:pPr lvl="2"/>
            <a:r>
              <a:rPr lang="en-US" sz="2200" dirty="0"/>
              <a:t>Packet Inspection where protocol ID is not available in the packet header</a:t>
            </a:r>
            <a:r>
              <a:rPr lang="en-US" sz="2200" dirty="0" smtClean="0"/>
              <a:t>. Inspect the payload to determine.</a:t>
            </a:r>
            <a:endParaRPr lang="en-US" sz="2200" dirty="0"/>
          </a:p>
          <a:p>
            <a:pPr lvl="1"/>
            <a:r>
              <a:rPr lang="en-US" sz="2200" dirty="0"/>
              <a:t>Major Challenge</a:t>
            </a:r>
          </a:p>
          <a:p>
            <a:pPr lvl="2"/>
            <a:r>
              <a:rPr lang="en-US" sz="2200" dirty="0"/>
              <a:t>Computationally </a:t>
            </a:r>
            <a:r>
              <a:rPr lang="en-US" sz="2200" dirty="0" smtClean="0"/>
              <a:t>expensive involving packet matching algorithms</a:t>
            </a:r>
            <a:endParaRPr lang="en-US" sz="2200" dirty="0"/>
          </a:p>
          <a:p>
            <a:pPr lvl="1"/>
            <a:r>
              <a:rPr lang="en-US" sz="2200" dirty="0"/>
              <a:t>Current optimizations</a:t>
            </a:r>
          </a:p>
          <a:p>
            <a:pPr lvl="2"/>
            <a:r>
              <a:rPr lang="en-US" sz="2200" dirty="0"/>
              <a:t>Software: Regular Expression (RE) representation</a:t>
            </a:r>
          </a:p>
          <a:p>
            <a:pPr lvl="2"/>
            <a:r>
              <a:rPr lang="en-US" sz="2200" dirty="0"/>
              <a:t>Hardware: </a:t>
            </a:r>
            <a:r>
              <a:rPr lang="en-US" sz="2200" dirty="0" smtClean="0"/>
              <a:t>ASICs</a:t>
            </a:r>
            <a:endParaRPr lang="en-US" sz="2200" dirty="0"/>
          </a:p>
          <a:p>
            <a:pPr lvl="2">
              <a:buNone/>
            </a:pPr>
            <a:r>
              <a:rPr lang="en-US" sz="2200" dirty="0" smtClean="0">
                <a:solidFill>
                  <a:srgbClr val="0F6CB6"/>
                </a:solidFill>
              </a:rPr>
              <a:t>We have done extensive research in developing multithreaded L7 filter algorithms and scheduling them on multicore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5486400" y="44069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143000" y="46482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533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VoIP gateways</a:t>
            </a:r>
          </a:p>
        </p:txBody>
      </p:sp>
      <p:sp>
        <p:nvSpPr>
          <p:cNvPr id="38917" name="AutoShape 5" descr="cloud2_0"/>
          <p:cNvSpPr>
            <a:spLocks noChangeArrowheads="1"/>
          </p:cNvSpPr>
          <p:nvPr/>
        </p:nvSpPr>
        <p:spPr bwMode="auto">
          <a:xfrm>
            <a:off x="3048000" y="2209800"/>
            <a:ext cx="2133600" cy="838200"/>
          </a:xfrm>
          <a:prstGeom prst="cloudCallout">
            <a:avLst>
              <a:gd name="adj1" fmla="val -72472"/>
              <a:gd name="adj2" fmla="val -19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QoS WAN</a:t>
            </a:r>
          </a:p>
        </p:txBody>
      </p:sp>
      <p:sp>
        <p:nvSpPr>
          <p:cNvPr id="38918" name="AutoShape 6" descr="cloud2_0"/>
          <p:cNvSpPr>
            <a:spLocks noChangeArrowheads="1"/>
          </p:cNvSpPr>
          <p:nvPr/>
        </p:nvSpPr>
        <p:spPr bwMode="auto">
          <a:xfrm>
            <a:off x="3048000" y="2209800"/>
            <a:ext cx="2133600" cy="838200"/>
          </a:xfrm>
          <a:prstGeom prst="cloudCallout">
            <a:avLst>
              <a:gd name="adj1" fmla="val 74481"/>
              <a:gd name="adj2" fmla="val -2843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QoS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WAN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89751" y="2438403"/>
            <a:ext cx="882650" cy="4048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920" name="Rectangle 8" descr="dols_pe_2450w"/>
          <p:cNvSpPr>
            <a:spLocks noChangeArrowheads="1"/>
          </p:cNvSpPr>
          <p:nvPr/>
        </p:nvSpPr>
        <p:spPr bwMode="auto">
          <a:xfrm>
            <a:off x="6889751" y="2627316"/>
            <a:ext cx="882650" cy="187325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Rectangle 9" descr="dols_pe_2450w"/>
          <p:cNvSpPr>
            <a:spLocks noChangeArrowheads="1"/>
          </p:cNvSpPr>
          <p:nvPr/>
        </p:nvSpPr>
        <p:spPr bwMode="auto">
          <a:xfrm>
            <a:off x="6889751" y="2438403"/>
            <a:ext cx="882650" cy="188913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447801" y="2438403"/>
            <a:ext cx="882650" cy="4048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923" name="Rectangle 11" descr="dols_pe_2450w"/>
          <p:cNvSpPr>
            <a:spLocks noChangeArrowheads="1"/>
          </p:cNvSpPr>
          <p:nvPr/>
        </p:nvSpPr>
        <p:spPr bwMode="auto">
          <a:xfrm>
            <a:off x="1447801" y="2627316"/>
            <a:ext cx="882650" cy="187325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Rectangle 12" descr="dols_pe_2450w"/>
          <p:cNvSpPr>
            <a:spLocks noChangeArrowheads="1"/>
          </p:cNvSpPr>
          <p:nvPr/>
        </p:nvSpPr>
        <p:spPr bwMode="auto">
          <a:xfrm>
            <a:off x="1447801" y="2438403"/>
            <a:ext cx="882650" cy="188913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364604" y="1828800"/>
            <a:ext cx="1420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VoIP gateway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774804" y="1828800"/>
            <a:ext cx="1420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VoIP gateway</a:t>
            </a: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562600" y="2438400"/>
            <a:ext cx="914400" cy="304800"/>
          </a:xfrm>
          <a:prstGeom prst="ellipse">
            <a:avLst/>
          </a:prstGeom>
          <a:solidFill>
            <a:srgbClr val="3366FF"/>
          </a:soli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6477000" y="26670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AutoShape 17" descr="cloud2_0"/>
          <p:cNvSpPr>
            <a:spLocks noChangeArrowheads="1"/>
          </p:cNvSpPr>
          <p:nvPr/>
        </p:nvSpPr>
        <p:spPr bwMode="auto">
          <a:xfrm>
            <a:off x="6019800" y="4191000"/>
            <a:ext cx="2133600" cy="838200"/>
          </a:xfrm>
          <a:prstGeom prst="cloudCallout">
            <a:avLst>
              <a:gd name="adj1" fmla="val 46278"/>
              <a:gd name="adj2" fmla="val 2463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PSTN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358761" y="5121276"/>
            <a:ext cx="1706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ahoma" pitchFamily="34" charset="0"/>
              </a:rPr>
              <a:t>Public Switched </a:t>
            </a:r>
          </a:p>
          <a:p>
            <a:r>
              <a:rPr lang="en-US" sz="1400">
                <a:solidFill>
                  <a:schemeClr val="tx1"/>
                </a:solidFill>
                <a:latin typeface="Tahoma" pitchFamily="34" charset="0"/>
              </a:rPr>
              <a:t>Telephone Network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7315200" y="2819400"/>
            <a:ext cx="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1905000" y="2819400"/>
            <a:ext cx="0" cy="1524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933" name="Picture 21" descr="BS0058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9600"/>
            <a:ext cx="1017588" cy="501650"/>
          </a:xfrm>
          <a:prstGeom prst="rect">
            <a:avLst/>
          </a:prstGeom>
          <a:noFill/>
        </p:spPr>
      </p:pic>
      <p:sp>
        <p:nvSpPr>
          <p:cNvPr id="38934" name="AutoShape 22" descr="cloud2_0"/>
          <p:cNvSpPr>
            <a:spLocks noChangeArrowheads="1"/>
          </p:cNvSpPr>
          <p:nvPr/>
        </p:nvSpPr>
        <p:spPr bwMode="auto">
          <a:xfrm>
            <a:off x="1447800" y="4191000"/>
            <a:ext cx="2133600" cy="838200"/>
          </a:xfrm>
          <a:prstGeom prst="cloudCallout">
            <a:avLst>
              <a:gd name="adj1" fmla="val 46278"/>
              <a:gd name="adj2" fmla="val 2463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PSTN</a:t>
            </a:r>
          </a:p>
        </p:txBody>
      </p:sp>
      <p:pic>
        <p:nvPicPr>
          <p:cNvPr id="38935" name="Picture 23" descr="BD0715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488" y="3733800"/>
            <a:ext cx="976312" cy="977900"/>
          </a:xfrm>
          <a:prstGeom prst="rect">
            <a:avLst/>
          </a:prstGeom>
          <a:noFill/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7360279" y="2819400"/>
            <a:ext cx="5661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pcm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6448368" y="2178050"/>
            <a:ext cx="375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IP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2544706" y="2178050"/>
            <a:ext cx="375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IP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388104" y="2819400"/>
            <a:ext cx="5661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pcm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143000" y="1295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Tasks: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QoS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, Variable Frame Sizing, Voice Processing,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UCRTemplate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1703</TotalTime>
  <Words>989</Words>
  <Application>Microsoft Office PowerPoint</Application>
  <PresentationFormat>On-screen Show (4:3)</PresentationFormat>
  <Paragraphs>272</Paragraphs>
  <Slides>33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Theme1</vt:lpstr>
      <vt:lpstr>Bitmap Image</vt:lpstr>
      <vt:lpstr>Visio</vt:lpstr>
      <vt:lpstr>Lecture 1</vt:lpstr>
      <vt:lpstr>TODAY’S AGENDA</vt:lpstr>
      <vt:lpstr>Scale of Internet</vt:lpstr>
      <vt:lpstr>PowerPoint Presentation</vt:lpstr>
      <vt:lpstr>PowerPoint Presentation</vt:lpstr>
      <vt:lpstr>PowerPoint Presentation</vt:lpstr>
      <vt:lpstr>PowerPoint Presentation</vt:lpstr>
      <vt:lpstr>Deep Packet Inspection (DPI): L7 Filter</vt:lpstr>
      <vt:lpstr>VoIP gateways</vt:lpstr>
      <vt:lpstr>PowerPoint Presentation</vt:lpstr>
      <vt:lpstr>A Multimedia Active Router in the Network</vt:lpstr>
      <vt:lpstr>Let the network speak the language of applications! – Vertical processing – A change in networking paradigm</vt:lpstr>
      <vt:lpstr>Redirecting Traffic to Cisco AON Module</vt:lpstr>
      <vt:lpstr>PowerPoint Presentation</vt:lpstr>
      <vt:lpstr>Network I/O Processing</vt:lpstr>
      <vt:lpstr>PowerPoint Presentation</vt:lpstr>
      <vt:lpstr>AON Scheduling Problem</vt:lpstr>
      <vt:lpstr>Problem Statement</vt:lpstr>
      <vt:lpstr>Networking has many facets</vt:lpstr>
      <vt:lpstr>Structuring networks and protocols</vt:lpstr>
      <vt:lpstr>Example network</vt:lpstr>
      <vt:lpstr>Internet architecture</vt:lpstr>
      <vt:lpstr>Internet architecture</vt:lpstr>
      <vt:lpstr>Review of specific protocols</vt:lpstr>
      <vt:lpstr>Protocols</vt:lpstr>
      <vt:lpstr>Process-to-process communication</vt:lpstr>
      <vt:lpstr>Network devices </vt:lpstr>
      <vt:lpstr>PowerPoint Presentation</vt:lpstr>
      <vt:lpstr>PowerPoint Presentation</vt:lpstr>
      <vt:lpstr>PowerPoint Presentation</vt:lpstr>
      <vt:lpstr>Network systems</vt:lpstr>
      <vt:lpstr>Routing</vt:lpstr>
      <vt:lpstr>Prefix lookups for packet forwarding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Laxmi Bhuyan</cp:lastModifiedBy>
  <cp:revision>44</cp:revision>
  <cp:lastPrinted>2011-09-07T10:58:42Z</cp:lastPrinted>
  <dcterms:created xsi:type="dcterms:W3CDTF">2006-08-16T00:00:00Z</dcterms:created>
  <dcterms:modified xsi:type="dcterms:W3CDTF">2012-07-02T03:09:25Z</dcterms:modified>
</cp:coreProperties>
</file>